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1"/>
  </p:notesMasterIdLst>
  <p:sldIdLst>
    <p:sldId id="296" r:id="rId3"/>
    <p:sldId id="760" r:id="rId4"/>
    <p:sldId id="618" r:id="rId5"/>
    <p:sldId id="638" r:id="rId6"/>
    <p:sldId id="756" r:id="rId7"/>
    <p:sldId id="858" r:id="rId8"/>
    <p:sldId id="859" r:id="rId9"/>
    <p:sldId id="864" r:id="rId10"/>
    <p:sldId id="778" r:id="rId11"/>
    <p:sldId id="796" r:id="rId12"/>
    <p:sldId id="837" r:id="rId13"/>
    <p:sldId id="838" r:id="rId14"/>
    <p:sldId id="839" r:id="rId15"/>
    <p:sldId id="865" r:id="rId16"/>
    <p:sldId id="822" r:id="rId17"/>
    <p:sldId id="823" r:id="rId18"/>
    <p:sldId id="824" r:id="rId19"/>
    <p:sldId id="825" r:id="rId20"/>
    <p:sldId id="826" r:id="rId21"/>
    <p:sldId id="827" r:id="rId22"/>
    <p:sldId id="828" r:id="rId23"/>
    <p:sldId id="871" r:id="rId24"/>
    <p:sldId id="829" r:id="rId25"/>
    <p:sldId id="830" r:id="rId26"/>
    <p:sldId id="831" r:id="rId27"/>
    <p:sldId id="866" r:id="rId28"/>
    <p:sldId id="867" r:id="rId29"/>
    <p:sldId id="868" r:id="rId30"/>
    <p:sldId id="869" r:id="rId31"/>
    <p:sldId id="870" r:id="rId32"/>
    <p:sldId id="873" r:id="rId33"/>
    <p:sldId id="872" r:id="rId34"/>
    <p:sldId id="725" r:id="rId35"/>
    <p:sldId id="847" r:id="rId36"/>
    <p:sldId id="848" r:id="rId37"/>
    <p:sldId id="849" r:id="rId38"/>
    <p:sldId id="850" r:id="rId39"/>
    <p:sldId id="857" r:id="rId40"/>
    <p:sldId id="852" r:id="rId41"/>
    <p:sldId id="853" r:id="rId42"/>
    <p:sldId id="854" r:id="rId43"/>
    <p:sldId id="855" r:id="rId44"/>
    <p:sldId id="856" r:id="rId45"/>
    <p:sldId id="759" r:id="rId46"/>
    <p:sldId id="726" r:id="rId47"/>
    <p:sldId id="262" r:id="rId48"/>
    <p:sldId id="833" r:id="rId49"/>
    <p:sldId id="835"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858"/>
            <p14:sldId id="859"/>
            <p14:sldId id="864"/>
            <p14:sldId id="778"/>
            <p14:sldId id="796"/>
            <p14:sldId id="837"/>
            <p14:sldId id="838"/>
            <p14:sldId id="839"/>
            <p14:sldId id="865"/>
            <p14:sldId id="822"/>
            <p14:sldId id="823"/>
            <p14:sldId id="824"/>
            <p14:sldId id="825"/>
            <p14:sldId id="826"/>
            <p14:sldId id="827"/>
            <p14:sldId id="828"/>
            <p14:sldId id="871"/>
            <p14:sldId id="829"/>
            <p14:sldId id="830"/>
            <p14:sldId id="831"/>
            <p14:sldId id="866"/>
            <p14:sldId id="867"/>
            <p14:sldId id="868"/>
            <p14:sldId id="869"/>
            <p14:sldId id="870"/>
            <p14:sldId id="873"/>
            <p14:sldId id="872"/>
            <p14:sldId id="725"/>
            <p14:sldId id="847"/>
            <p14:sldId id="848"/>
            <p14:sldId id="849"/>
            <p14:sldId id="850"/>
            <p14:sldId id="857"/>
            <p14:sldId id="852"/>
            <p14:sldId id="853"/>
            <p14:sldId id="854"/>
            <p14:sldId id="855"/>
            <p14:sldId id="856"/>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A8C7"/>
    <a:srgbClr val="FFFFFF"/>
    <a:srgbClr val="F98A28"/>
    <a:srgbClr val="EEEEEE"/>
    <a:srgbClr val="FFFF00"/>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98" autoAdjust="0"/>
    <p:restoredTop sz="44144" autoAdjust="0"/>
  </p:normalViewPr>
  <p:slideViewPr>
    <p:cSldViewPr>
      <p:cViewPr varScale="1">
        <p:scale>
          <a:sx n="73" d="100"/>
          <a:sy n="73" d="100"/>
        </p:scale>
        <p:origin x="1230" y="78"/>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410068936"/>
        <c:axId val="410070112"/>
      </c:lineChart>
      <c:catAx>
        <c:axId val="41006893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10070112"/>
        <c:crosses val="autoZero"/>
        <c:auto val="1"/>
        <c:lblAlgn val="ctr"/>
        <c:lblOffset val="100"/>
        <c:noMultiLvlLbl val="0"/>
      </c:catAx>
      <c:valAx>
        <c:axId val="41007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100689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5663950B-C584-4225-B57A-2DC588A6219C}" type="presOf" srcId="{C7707E2C-2F2A-4CEE-AA33-D0C89E9EABEB}" destId="{660A3C24-5BAF-4B03-B030-D64B68CAD622}"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391552B-873A-4DCE-94D8-FDE9CA1D4EDD}" type="presOf" srcId="{DCC8A619-A2A6-4B91-AB49-1D64A6E26C15}" destId="{CDC1F74C-3BD6-4589-A537-1D8419AA4251}" srcOrd="1"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9C33F688-7974-4BCF-B7F4-69981E1383CF}" type="presOf" srcId="{91754EBC-0421-4EA7-BAD6-989EEBD5CEE6}" destId="{85FD7CF3-84BF-4E34-B90F-F20EB29CCB5F}"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43AB43D4-9715-4E4F-B8C8-5319166195B4}" type="presOf" srcId="{4D032C26-803F-4E1C-864A-6B0EA0993CFC}" destId="{E2A11D60-F863-4F86-810C-40CEA3ED63C6}" srcOrd="0" destOrd="0" presId="urn:microsoft.com/office/officeart/2005/8/layout/hierarchy3"/>
    <dgm:cxn modelId="{652F3C52-E5C3-4AB7-A5B7-E0E502D35052}" type="presOf" srcId="{8D42EC4D-7F27-4A8C-B61C-9A6F05BA267F}" destId="{9A970488-2247-4EB7-A492-AEAA6C8FA329}" srcOrd="0" destOrd="0" presId="urn:microsoft.com/office/officeart/2005/8/layout/hierarchy3"/>
    <dgm:cxn modelId="{63A6E6A6-2E02-452B-A6A4-1A270A24FE72}" type="presOf" srcId="{5DDE0134-6DA6-4DC7-8494-7F57ED4EB05C}" destId="{91EE09D6-B260-412B-A806-528785525829}"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152DF227-5651-473F-9377-69314EE8718B}" type="presOf" srcId="{6A880E6D-DCE9-497A-B26E-EC2134FC4437}" destId="{0A19F72D-6CA7-497D-AE63-81944D703DF1}" srcOrd="0" destOrd="0" presId="urn:microsoft.com/office/officeart/2005/8/layout/hierarchy3"/>
    <dgm:cxn modelId="{476C634A-2C1A-4339-91EB-C001F6E6D26E}" type="presOf" srcId="{2B1A0796-63CE-4E96-9C4C-E6B3CA4669EB}" destId="{DA89D0B9-4088-4B1F-BA45-49A961AF3E62}" srcOrd="0" destOrd="0" presId="urn:microsoft.com/office/officeart/2005/8/layout/hierarchy3"/>
    <dgm:cxn modelId="{7CFF50FB-0094-4672-B424-E30B2B82642F}" type="presOf" srcId="{21C51405-76E8-4A00-845A-86800666BB67}" destId="{DA7FEB6A-E6E1-4B2E-94AC-17763021845B}" srcOrd="1"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BF9BC5A0-8E27-4C21-AFB0-E6F2873945C8}" type="presOf" srcId="{62FFC75B-D0CF-42C1-8782-6232026BCEE9}" destId="{423306B9-6C0F-40E8-8797-AC413DB05B7C}"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1D3B791B-A048-4A07-9000-C1858F52CE24}" type="presOf" srcId="{C56580E1-8BC4-4F33-9F2B-5F2E13A105A0}" destId="{54B080BA-24F3-4EA2-94A5-0DEF720DC6C4}" srcOrd="0"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4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4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1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2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400"/>
            <a:t>数据</a:t>
          </a:r>
          <a:r>
            <a:rPr lang="zh-CN" altLang="en-US" sz="1400" dirty="0"/>
            <a:t>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AF33B8B4-0BEB-4A1A-8831-8D04C863954A}" type="presOf" srcId="{7F216EE5-74D0-449C-831F-40D2B254694D}" destId="{1D4DB2AE-16F1-49DF-98B6-13E48EBE43B4}"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D651B237-E3E8-4AA3-9C73-4F7933B67CE1}" type="presOf" srcId="{FA1A5507-5FE6-4194-8561-B2A3E43EC8EF}" destId="{C7FF4F2F-D820-4371-9053-0DF6013DF7A0}" srcOrd="0" destOrd="0" presId="urn:microsoft.com/office/officeart/2005/8/layout/process3"/>
    <dgm:cxn modelId="{481322DD-1956-4D46-9128-25AA09299496}" type="presOf" srcId="{FA1A5507-5FE6-4194-8561-B2A3E43EC8EF}" destId="{AC90F83E-9614-48A9-966B-306E12A859FB}" srcOrd="1" destOrd="0" presId="urn:microsoft.com/office/officeart/2005/8/layout/process3"/>
    <dgm:cxn modelId="{519628C9-682F-4128-861A-49D3C82B2D14}" type="presOf" srcId="{0F3DDDFD-39CD-4C16-AF7B-1E316F2C6E66}" destId="{4B79B23C-FB3C-4FE3-9A85-713E0692835C}" srcOrd="0"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1EFAA8AC-95F2-4294-9CAC-F61B65811BBF}" type="presOf" srcId="{B538C3EF-B9C7-45EF-B62F-9254A7CB0514}" destId="{0181AEED-0E55-4451-A246-58F106BA9CA1}"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86FE4C06-DBAE-480F-9AA9-CF7F01F254BC}" type="presOf" srcId="{B538C3EF-B9C7-45EF-B62F-9254A7CB0514}" destId="{257AE856-8F62-408C-97F5-BE3E92CD75FB}" srcOrd="0"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866A8756-343F-42C6-ACA4-3EEDC5223FEC}" type="presOf" srcId="{83FFDDB7-953A-4D94-A586-2F48C037367E}" destId="{6340DEB0-987A-4E3E-A4B0-EBCE990AB663}" srcOrd="0" destOrd="0" presId="urn:microsoft.com/office/officeart/2005/8/layout/process3"/>
    <dgm:cxn modelId="{D6EBB669-0507-48B5-AFCD-194D0C4877F0}" type="presOf" srcId="{8CC71BC1-6B57-49BE-A325-93FCB067E879}" destId="{3455D4AC-B1EA-4E4B-AF11-68854EE8204B}" srcOrd="1" destOrd="0" presId="urn:microsoft.com/office/officeart/2005/8/layout/process3"/>
    <dgm:cxn modelId="{CE7D4EEB-8EF3-47D7-A875-C2D833E6989F}" type="presOf" srcId="{5076DD9C-D6CD-4991-9F65-8612FEECFB7A}" destId="{93C6DE5E-968A-4ACD-B0A2-D92FCE1EFC33}" srcOrd="0" destOrd="0" presId="urn:microsoft.com/office/officeart/2005/8/layout/process3"/>
    <dgm:cxn modelId="{E4678F26-8B38-4599-B34F-CFB47923195E}" type="presOf" srcId="{5076DD9C-D6CD-4991-9F65-8612FEECFB7A}" destId="{4B2AA44D-FA13-47D5-8350-762DD0D92470}"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44CB7C9D-4EE7-47C0-B23B-7AE6BD10B0B2}" srcId="{FA1A5507-5FE6-4194-8561-B2A3E43EC8EF}" destId="{9F9F17A1-D715-4EB3-95FB-25139E38B550}" srcOrd="0" destOrd="0" parTransId="{A7A2375C-D5F0-497C-971D-025121AC9587}" sibTransId="{62B22AD4-1BF3-4F8F-94B2-74C015DCCB12}"/>
    <dgm:cxn modelId="{1300A1F2-7BB5-4133-A984-1B631D561866}" srcId="{0F3DDDFD-39CD-4C16-AF7B-1E316F2C6E66}" destId="{FA1A5507-5FE6-4194-8561-B2A3E43EC8EF}" srcOrd="0" destOrd="0" parTransId="{3B382563-0805-4331-808C-212BB10365FF}" sibTransId="{8CC71BC1-6B57-49BE-A325-93FCB067E879}"/>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数据驱动的机器学习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smtClean="0"/>
            <a:t>面向高温合金的机器学习方法及其应用</a:t>
          </a:r>
          <a:endParaRPr lang="zh-CN" altLang="en-US" sz="1400" b="1"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smtClean="0">
              <a:solidFill>
                <a:schemeClr val="bg1">
                  <a:lumMod val="65000"/>
                </a:schemeClr>
              </a:solidFill>
            </a:rPr>
            <a:t>性能预测方法研究</a:t>
          </a:r>
          <a:endParaRPr lang="zh-CN" altLang="en-US" sz="1200" b="1" dirty="0">
            <a:solidFill>
              <a:schemeClr val="bg1">
                <a:lumMod val="65000"/>
              </a:schemeClr>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smtClean="0">
              <a:solidFill>
                <a:schemeClr val="bg1">
                  <a:lumMod val="65000"/>
                </a:schemeClr>
              </a:solidFill>
            </a:rPr>
            <a:t>基于聚类的最优回归集成学习方法</a:t>
          </a:r>
          <a:endParaRPr lang="zh-CN" altLang="en-US" sz="1000" b="1" dirty="0">
            <a:solidFill>
              <a:schemeClr val="bg1">
                <a:lumMod val="65000"/>
              </a:schemeClr>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smtClean="0">
              <a:solidFill>
                <a:schemeClr val="bg1">
                  <a:lumMod val="65000"/>
                </a:schemeClr>
              </a:solidFill>
            </a:rPr>
            <a:t>在蠕变数据中的应用</a:t>
          </a:r>
          <a:endParaRPr lang="zh-CN" altLang="en-US" sz="1000" b="1" dirty="0">
            <a:solidFill>
              <a:schemeClr val="bg1">
                <a:lumMod val="65000"/>
              </a:schemeClr>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smtClean="0">
              <a:solidFill>
                <a:srgbClr val="FF0000"/>
              </a:solidFill>
            </a:rPr>
            <a:t>基于主动学习的多层级交互式特征分析方法研究</a:t>
          </a:r>
          <a:endParaRPr lang="zh-CN" altLang="en-US" sz="1200" b="1" dirty="0">
            <a:solidFill>
              <a:srgbClr val="FF0000"/>
            </a:solidFill>
          </a:endParaRP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smtClean="0">
              <a:solidFill>
                <a:srgbClr val="FF0000"/>
              </a:solidFill>
            </a:rPr>
            <a:t>蠕变新属性计算</a:t>
          </a:r>
          <a:endParaRPr lang="zh-CN" altLang="en-US" sz="1000" b="1" dirty="0">
            <a:solidFill>
              <a:srgbClr val="FF0000"/>
            </a:solidFill>
          </a:endParaRP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smtClean="0">
              <a:solidFill>
                <a:srgbClr val="FF0000"/>
              </a:solidFill>
            </a:rPr>
            <a:t>在蠕变新数据中的应用</a:t>
          </a:r>
          <a:endParaRPr lang="zh-CN" altLang="en-US" sz="1000" b="1" dirty="0">
            <a:solidFill>
              <a:srgbClr val="FF0000"/>
            </a:solidFill>
          </a:endParaRP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7F2C34B6-AD4C-417F-9532-746169E9FAD9}" type="presOf" srcId="{1C789B2C-D981-4185-8F6A-301E17AF61AC}" destId="{6340DEB0-987A-4E3E-A4B0-EBCE990AB663}" srcOrd="0" destOrd="0" presId="urn:microsoft.com/office/officeart/2005/8/layout/process3"/>
    <dgm:cxn modelId="{1290C3F7-7E3B-4967-9B9C-FE85D9FFA1B5}" type="presOf" srcId="{FA1A5507-5FE6-4194-8561-B2A3E43EC8EF}" destId="{AC90F83E-9614-48A9-966B-306E12A859FB}" srcOrd="1" destOrd="0" presId="urn:microsoft.com/office/officeart/2005/8/layout/process3"/>
    <dgm:cxn modelId="{7C0E5279-34D6-467E-883F-95B6CB4C2AF1}" type="presOf" srcId="{8CC71BC1-6B57-49BE-A325-93FCB067E879}" destId="{F1B64CA7-938F-4B73-9595-7BA3E9F58CA4}" srcOrd="0"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29F06A8A-9C14-42A1-A6C3-3A777AE8D0F3}" srcId="{79856214-2FB3-4C5F-ACD4-F571D3D2599A}" destId="{BA5A5126-F134-435E-B208-129A2A9D36C4}" srcOrd="0" destOrd="0" parTransId="{81E007D8-C23E-4945-AA37-7649BD92C91D}" sibTransId="{7C7A0603-541A-4723-A10B-FB9F6A12EF20}"/>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01C3F93-5F14-422A-B93D-8B3BF7D170F9}" type="presOf" srcId="{474CDC7F-33D6-4475-850D-12A5EC947A01}" destId="{E313F30D-804A-4B7C-A7A9-8E5AE7326E91}"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122CCEDC-3A94-4C55-A6D7-65476A6313B4}" type="presOf" srcId="{474CDC7F-33D6-4475-850D-12A5EC947A01}" destId="{638949A8-86CA-4456-8B1A-EB95582713D9}"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FB7C1938-8247-4D48-8DBB-3940FC6EF710}" type="presOf" srcId="{8CC71BC1-6B57-49BE-A325-93FCB067E879}" destId="{3455D4AC-B1EA-4E4B-AF11-68854EE8204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数据驱动的机器学习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smtClean="0"/>
            <a:t>面向高温合金的机器学习方法及其应用</a:t>
          </a:r>
          <a:endParaRPr lang="zh-CN" altLang="en-US" sz="1400" b="1"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smtClean="0">
              <a:solidFill>
                <a:schemeClr val="bg1"/>
              </a:solidFill>
            </a:rPr>
            <a:t>性能预测方法研究</a:t>
          </a:r>
          <a:endParaRPr lang="zh-CN" altLang="en-US" sz="12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smtClean="0">
              <a:solidFill>
                <a:schemeClr val="bg1"/>
              </a:solidFill>
            </a:rPr>
            <a:t>基于聚类的最优回归集成学习方法</a:t>
          </a:r>
          <a:endParaRPr lang="zh-CN" altLang="en-US" sz="10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smtClean="0">
              <a:solidFill>
                <a:schemeClr val="bg1"/>
              </a:solidFill>
            </a:rPr>
            <a:t>在蠕变数据中的应用</a:t>
          </a:r>
          <a:endParaRPr lang="zh-CN" altLang="en-US" sz="10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smtClean="0">
              <a:solidFill>
                <a:schemeClr val="bg1"/>
              </a:solidFill>
            </a:rPr>
            <a:t>基于主动学习的多层级交互式特征分析方法</a:t>
          </a:r>
          <a:endParaRPr lang="zh-CN" altLang="en-US" sz="1200" b="1" dirty="0">
            <a:solidFill>
              <a:schemeClr val="bg1"/>
            </a:solidFill>
          </a:endParaRP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smtClean="0">
              <a:solidFill>
                <a:schemeClr val="bg1"/>
              </a:solidFill>
            </a:rPr>
            <a:t>蠕变新属性计算</a:t>
          </a:r>
          <a:endParaRPr lang="zh-CN" altLang="en-US" sz="1000" b="1" dirty="0">
            <a:solidFill>
              <a:schemeClr val="bg1"/>
            </a:solidFill>
          </a:endParaRP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smtClean="0">
              <a:solidFill>
                <a:schemeClr val="bg1"/>
              </a:solidFill>
            </a:rPr>
            <a:t>在蠕变新数据中的应用</a:t>
          </a:r>
          <a:endParaRPr lang="zh-CN" altLang="en-US" sz="1000" b="1" dirty="0">
            <a:solidFill>
              <a:schemeClr val="bg1"/>
            </a:solidFill>
          </a:endParaRP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数据驱动的机器学习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smtClean="0"/>
            <a:t>面向高温合金的机器学习方法及其应用</a:t>
          </a:r>
          <a:endParaRPr lang="zh-CN" altLang="en-US" sz="1400" b="1"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smtClean="0">
              <a:solidFill>
                <a:schemeClr val="bg1"/>
              </a:solidFill>
            </a:rPr>
            <a:t>性能预测方法研究</a:t>
          </a:r>
          <a:endParaRPr lang="zh-CN" altLang="en-US" sz="12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smtClean="0">
              <a:solidFill>
                <a:schemeClr val="bg1"/>
              </a:solidFill>
            </a:rPr>
            <a:t>基于聚类的最优回归集成学习方法</a:t>
          </a:r>
          <a:endParaRPr lang="zh-CN" altLang="en-US" sz="10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smtClean="0">
              <a:solidFill>
                <a:schemeClr val="bg1"/>
              </a:solidFill>
            </a:rPr>
            <a:t>在蠕变数据中的应用</a:t>
          </a:r>
          <a:endParaRPr lang="zh-CN" altLang="en-US" sz="10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smtClean="0">
              <a:solidFill>
                <a:schemeClr val="bg1"/>
              </a:solidFill>
            </a:rPr>
            <a:t>基于主动学习的多层级交互式特征分析方法</a:t>
          </a:r>
          <a:endParaRPr lang="zh-CN" altLang="en-US" sz="1200" b="1" dirty="0">
            <a:solidFill>
              <a:schemeClr val="bg1"/>
            </a:solidFill>
          </a:endParaRP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smtClean="0">
              <a:solidFill>
                <a:schemeClr val="bg1"/>
              </a:solidFill>
            </a:rPr>
            <a:t>蠕变新属性计算</a:t>
          </a:r>
          <a:endParaRPr lang="zh-CN" altLang="en-US" sz="1000" b="1" dirty="0">
            <a:solidFill>
              <a:schemeClr val="bg1"/>
            </a:solidFill>
          </a:endParaRP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smtClean="0">
              <a:solidFill>
                <a:schemeClr val="bg1"/>
              </a:solidFill>
            </a:rPr>
            <a:t>在蠕变新数据中的应用</a:t>
          </a:r>
          <a:endParaRPr lang="zh-CN" altLang="en-US" sz="1000" b="1" dirty="0">
            <a:solidFill>
              <a:schemeClr val="bg1"/>
            </a:solidFill>
          </a:endParaRP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smtClean="0"/>
            <a:t>数据驱动的机器学习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smtClean="0"/>
            <a:t>面向高温合金的机器学习方法及其应用</a:t>
          </a:r>
          <a:endParaRPr lang="zh-CN" altLang="en-US" sz="1400" b="1"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smtClean="0">
              <a:solidFill>
                <a:schemeClr val="bg1"/>
              </a:solidFill>
            </a:rPr>
            <a:t>性能预测方法研究</a:t>
          </a:r>
          <a:endParaRPr lang="zh-CN" altLang="en-US" sz="1200" b="1"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smtClean="0">
              <a:solidFill>
                <a:schemeClr val="bg1"/>
              </a:solidFill>
            </a:rPr>
            <a:t>基于聚类的最优回归集成学习方法</a:t>
          </a:r>
          <a:endParaRPr lang="zh-CN" altLang="en-US" sz="1000" b="1" dirty="0">
            <a:solidFill>
              <a:schemeClr val="bg1"/>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smtClean="0">
              <a:solidFill>
                <a:schemeClr val="bg1"/>
              </a:solidFill>
            </a:rPr>
            <a:t>在蠕变数据中的应用</a:t>
          </a:r>
          <a:endParaRPr lang="zh-CN" altLang="en-US" sz="1000" b="1" dirty="0">
            <a:solidFill>
              <a:schemeClr val="bg1"/>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smtClean="0">
              <a:solidFill>
                <a:schemeClr val="bg1"/>
              </a:solidFill>
            </a:rPr>
            <a:t>基于主动学习的多层级交互式特征分析方法</a:t>
          </a:r>
          <a:endParaRPr lang="zh-CN" altLang="en-US" sz="1200" b="1" dirty="0">
            <a:solidFill>
              <a:schemeClr val="bg1"/>
            </a:solidFill>
          </a:endParaRP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smtClean="0">
              <a:solidFill>
                <a:schemeClr val="bg1"/>
              </a:solidFill>
            </a:rPr>
            <a:t>蠕变新属性计算</a:t>
          </a:r>
          <a:endParaRPr lang="zh-CN" altLang="en-US" sz="1000" b="1" dirty="0">
            <a:solidFill>
              <a:schemeClr val="bg1"/>
            </a:solidFill>
          </a:endParaRP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smtClean="0">
              <a:solidFill>
                <a:schemeClr val="bg1"/>
              </a:solidFill>
            </a:rPr>
            <a:t>在蠕变新数据中的应用</a:t>
          </a:r>
          <a:endParaRPr lang="zh-CN" altLang="en-US" sz="1000" b="1" dirty="0">
            <a:solidFill>
              <a:schemeClr val="bg1"/>
            </a:solidFill>
          </a:endParaRP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4A5C42BD-4284-435D-9BC7-D242637E75AC}" type="presOf" srcId="{13CB7EC8-6ACD-4B77-8976-1FAD1A4C5C91}" destId="{2AC453B5-CEF3-4FE2-AB06-0646F5A88E84}" srcOrd="0" destOrd="5" presId="urn:microsoft.com/office/officeart/2008/layout/VerticalCurvedList"/>
    <dgm:cxn modelId="{6051FAB1-B96C-4158-A319-7499D3BF94BA}" type="presOf" srcId="{EEC4CF63-C19C-4428-A191-567F637D3731}" destId="{2AC453B5-CEF3-4FE2-AB06-0646F5A88E84}" srcOrd="0" destOrd="3" presId="urn:microsoft.com/office/officeart/2008/layout/VerticalCurvedLi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F780CC30-4D01-463E-A4F5-B563533086A1}"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E34EC1F3-21DE-4529-A84B-4B2EBCE7947C}" type="presOf" srcId="{8D427307-CEAF-4DD7-BB85-8785E2DCDB7F}" destId="{2AC453B5-CEF3-4FE2-AB06-0646F5A88E84}" srcOrd="0" destOrd="0" presId="urn:microsoft.com/office/officeart/2008/layout/VerticalCurvedList"/>
    <dgm:cxn modelId="{C1AF8DA7-D89D-4892-AA98-A545A25E5F6D}" type="presOf" srcId="{8D0D1380-200B-4E1B-A7CD-AF54E18225FA}" destId="{2AC453B5-CEF3-4FE2-AB06-0646F5A88E84}" srcOrd="0" destOrd="6"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DBED0D2D-1B4D-46BE-9ECE-BB9EE03CA1F0}"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4"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数据驱动的机器学习算法流程图实现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681CC194-1677-417F-83AF-226123280CDC}" type="presOf" srcId="{1D6078A9-2A84-4122-B3AF-F3388AA039DE}" destId="{07D5B6CA-6C2B-43F7-8E34-991DCAD7BF1A}"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AFC021DD-EF0E-4C22-8933-5FA33C7A1F2B}" type="presOf" srcId="{A5587D8A-F7F7-4405-AA88-A677C8E061CD}" destId="{56B5842B-3116-4832-9713-298705147BDE}" srcOrd="0" destOrd="0" presId="urn:microsoft.com/office/officeart/2005/8/layout/hList1"/>
    <dgm:cxn modelId="{7535A191-01FE-4B85-9AFC-BC5AEDFBCADB}" type="presOf" srcId="{F563B7B6-DF65-4E9F-A4B2-18AE58DD2D84}" destId="{EE23FAF4-8768-4D90-A6BC-9C48AEA9AA1F}" srcOrd="0" destOrd="3"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76476805-B6A1-4B5C-BBD5-2A0AD4A79234}" type="presOf" srcId="{ACA966AC-8099-4230-91CF-22DBA45A3511}" destId="{4506C6F9-4D81-422E-A295-662A47B8FB80}" srcOrd="0" destOrd="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33EF5FF0-9AC4-484F-81A1-2D19872D892A}" type="presOf" srcId="{5507396C-719D-4CD0-9C9A-044B718F9753}" destId="{6D9D0ABC-12BC-42FD-B32D-F484BB2E955B}" srcOrd="0" destOrd="12" presId="urn:microsoft.com/office/officeart/2005/8/layout/hList1"/>
    <dgm:cxn modelId="{9D8E2EE7-F24B-4E21-B5D7-C4E8246B834E}" type="presOf" srcId="{D8C4CA14-D911-4B37-999B-09BD855AF5BF}" destId="{20287C72-3AAB-4957-B6C5-CFD412CA4004}" srcOrd="0" destOrd="0"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54429ECB-6273-4BA9-9598-6626BE6ED39A}" type="presOf" srcId="{0307DB1A-96AD-4ADC-BE9D-590E3FB361EC}" destId="{EE23FAF4-8768-4D90-A6BC-9C48AEA9AA1F}" srcOrd="0" destOrd="8"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数据驱动的机器学习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smtClean="0"/>
            <a:t>面向高温合金的机器学习方法及其应用</a:t>
          </a:r>
          <a:endParaRPr lang="zh-CN" altLang="en-US" sz="1400" b="1"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smtClean="0">
              <a:solidFill>
                <a:srgbClr val="FF0000"/>
              </a:solidFill>
            </a:rPr>
            <a:t>性能预测方法研究</a:t>
          </a:r>
          <a:endParaRPr lang="zh-CN" altLang="en-US" sz="1200" b="1" dirty="0">
            <a:solidFill>
              <a:srgbClr val="FF0000"/>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smtClean="0">
              <a:solidFill>
                <a:srgbClr val="FF0000"/>
              </a:solidFill>
            </a:rPr>
            <a:t>基于聚类的最优回归集成学习方法</a:t>
          </a:r>
          <a:endParaRPr lang="zh-CN" altLang="en-US" sz="1000" b="1" dirty="0">
            <a:solidFill>
              <a:srgbClr val="FF0000"/>
            </a:solidFill>
          </a:endParaRP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smtClean="0">
              <a:solidFill>
                <a:srgbClr val="FF0000"/>
              </a:solidFill>
            </a:rPr>
            <a:t>在蠕变数据中的应用</a:t>
          </a:r>
          <a:endParaRPr lang="zh-CN" altLang="en-US" sz="1000" b="1" dirty="0">
            <a:solidFill>
              <a:srgbClr val="FF0000"/>
            </a:solidFill>
          </a:endParaRP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smtClean="0">
              <a:solidFill>
                <a:schemeClr val="bg1"/>
              </a:solidFill>
            </a:rPr>
            <a:t>基于主动学习的多层级交互式特征分析方法</a:t>
          </a:r>
          <a:endParaRPr lang="zh-CN" altLang="en-US" sz="1200" b="1" dirty="0">
            <a:solidFill>
              <a:schemeClr val="bg1"/>
            </a:solidFill>
          </a:endParaRP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smtClean="0">
              <a:solidFill>
                <a:schemeClr val="bg1"/>
              </a:solidFill>
            </a:rPr>
            <a:t>蠕变新属性计算</a:t>
          </a:r>
          <a:endParaRPr lang="zh-CN" altLang="en-US" sz="1000" b="1" dirty="0">
            <a:solidFill>
              <a:schemeClr val="bg1"/>
            </a:solidFill>
          </a:endParaRP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smtClean="0">
              <a:solidFill>
                <a:schemeClr val="bg1"/>
              </a:solidFill>
            </a:rPr>
            <a:t>在蠕变新数据中的应用</a:t>
          </a:r>
          <a:endParaRPr lang="zh-CN" altLang="en-US" sz="1000" b="1" dirty="0">
            <a:solidFill>
              <a:schemeClr val="bg1"/>
            </a:solidFill>
          </a:endParaRP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5810"/>
          <a:ext cx="1790419" cy="60480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样本构造</a:t>
          </a:r>
        </a:p>
      </dsp:txBody>
      <dsp:txXfrm>
        <a:off x="3937" y="35810"/>
        <a:ext cx="1790419" cy="403200"/>
      </dsp:txXfrm>
    </dsp:sp>
    <dsp:sp modelId="{882AAB93-9174-4C85-BA68-ED05BFC340F9}">
      <dsp:nvSpPr>
        <dsp:cNvPr id="0" name=""/>
        <dsp:cNvSpPr/>
      </dsp:nvSpPr>
      <dsp:spPr>
        <a:xfrm>
          <a:off x="370650" y="43901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目标属性和条件属性的集成</a:t>
          </a:r>
        </a:p>
      </dsp:txBody>
      <dsp:txXfrm>
        <a:off x="394269" y="46262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5810"/>
          <a:ext cx="1790419" cy="60480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a:t>数据</a:t>
          </a:r>
          <a:r>
            <a:rPr lang="zh-CN" altLang="en-US" sz="1400" kern="1200" dirty="0"/>
            <a:t>清洗</a:t>
          </a:r>
        </a:p>
      </dsp:txBody>
      <dsp:txXfrm>
        <a:off x="2880041" y="35810"/>
        <a:ext cx="1790419" cy="403200"/>
      </dsp:txXfrm>
    </dsp:sp>
    <dsp:sp modelId="{1D4DB2AE-16F1-49DF-98B6-13E48EBE43B4}">
      <dsp:nvSpPr>
        <dsp:cNvPr id="0" name=""/>
        <dsp:cNvSpPr/>
      </dsp:nvSpPr>
      <dsp:spPr>
        <a:xfrm>
          <a:off x="3246753" y="43901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删除重要空缺数据</a:t>
          </a:r>
        </a:p>
      </dsp:txBody>
      <dsp:txXfrm>
        <a:off x="3270372" y="46262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5810"/>
          <a:ext cx="1790419" cy="60480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数据变换</a:t>
          </a:r>
        </a:p>
      </dsp:txBody>
      <dsp:txXfrm>
        <a:off x="5756145" y="35810"/>
        <a:ext cx="1790419" cy="403200"/>
      </dsp:txXfrm>
    </dsp:sp>
    <dsp:sp modelId="{6340DEB0-987A-4E3E-A4B0-EBCE990AB663}">
      <dsp:nvSpPr>
        <dsp:cNvPr id="0" name=""/>
        <dsp:cNvSpPr/>
      </dsp:nvSpPr>
      <dsp:spPr>
        <a:xfrm>
          <a:off x="6122857" y="43901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归一化处理数据</a:t>
          </a:r>
        </a:p>
      </dsp:txBody>
      <dsp:txXfrm>
        <a:off x="6146476" y="462629"/>
        <a:ext cx="1743181" cy="7591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数据驱动的机器学习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smtClean="0"/>
            <a:t>面向高温合金的机器学习方法及其应用</a:t>
          </a:r>
          <a:endParaRPr lang="zh-CN" altLang="en-US" sz="1400" b="1" kern="1200" dirty="0"/>
        </a:p>
        <a:p>
          <a:pPr marL="114300" lvl="1" indent="-114300" algn="l" defTabSz="533400">
            <a:lnSpc>
              <a:spcPct val="90000"/>
            </a:lnSpc>
            <a:spcBef>
              <a:spcPct val="0"/>
            </a:spcBef>
            <a:spcAft>
              <a:spcPct val="15000"/>
            </a:spcAft>
            <a:buChar char="••"/>
          </a:pPr>
          <a:r>
            <a:rPr lang="zh-CN" altLang="en-US" sz="1200" b="1" kern="1200" dirty="0" smtClean="0">
              <a:solidFill>
                <a:schemeClr val="bg1">
                  <a:lumMod val="65000"/>
                </a:schemeClr>
              </a:solidFill>
            </a:rPr>
            <a:t>性能预测方法研究</a:t>
          </a:r>
          <a:endParaRPr lang="zh-CN" altLang="en-US" sz="1200" b="1" kern="1200" dirty="0">
            <a:solidFill>
              <a:schemeClr val="bg1">
                <a:lumMod val="65000"/>
              </a:schemeClr>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lumMod val="65000"/>
                </a:schemeClr>
              </a:solidFill>
            </a:rPr>
            <a:t>基于聚类的最优回归集成学习方法</a:t>
          </a:r>
          <a:endParaRPr lang="zh-CN" altLang="en-US" sz="1000" b="1" kern="1200" dirty="0">
            <a:solidFill>
              <a:schemeClr val="bg1">
                <a:lumMod val="65000"/>
              </a:schemeClr>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lumMod val="65000"/>
                </a:schemeClr>
              </a:solidFill>
            </a:rPr>
            <a:t>在蠕变数据中的应用</a:t>
          </a:r>
          <a:endParaRPr lang="zh-CN" altLang="en-US" sz="1000" b="1" kern="1200" dirty="0">
            <a:solidFill>
              <a:schemeClr val="bg1">
                <a:lumMod val="65000"/>
              </a:schemeClr>
            </a:solidFill>
          </a:endParaRPr>
        </a:p>
        <a:p>
          <a:pPr marL="114300" lvl="1" indent="-114300" algn="l" defTabSz="533400">
            <a:lnSpc>
              <a:spcPct val="90000"/>
            </a:lnSpc>
            <a:spcBef>
              <a:spcPct val="0"/>
            </a:spcBef>
            <a:spcAft>
              <a:spcPct val="15000"/>
            </a:spcAft>
            <a:buChar char="••"/>
          </a:pPr>
          <a:r>
            <a:rPr lang="zh-CN" altLang="en-US" sz="1200" b="1" kern="1200" dirty="0" smtClean="0">
              <a:solidFill>
                <a:srgbClr val="FF0000"/>
              </a:solidFill>
            </a:rPr>
            <a:t>基于主动学习的多层级交互式特征分析方法研究</a:t>
          </a:r>
          <a:endParaRPr lang="zh-CN" altLang="en-US" sz="1200" b="1" kern="1200" dirty="0">
            <a:solidFill>
              <a:srgbClr val="FF0000"/>
            </a:solidFill>
          </a:endParaRPr>
        </a:p>
        <a:p>
          <a:pPr marL="114300" lvl="2" indent="-57150" algn="l" defTabSz="444500">
            <a:lnSpc>
              <a:spcPct val="90000"/>
            </a:lnSpc>
            <a:spcBef>
              <a:spcPct val="0"/>
            </a:spcBef>
            <a:spcAft>
              <a:spcPct val="15000"/>
            </a:spcAft>
            <a:buChar char="••"/>
          </a:pPr>
          <a:r>
            <a:rPr lang="zh-CN" altLang="en-US" sz="1000" b="1" kern="1200" dirty="0" smtClean="0">
              <a:solidFill>
                <a:srgbClr val="FF0000"/>
              </a:solidFill>
            </a:rPr>
            <a:t>蠕变新属性计算</a:t>
          </a:r>
          <a:endParaRPr lang="zh-CN" altLang="en-US" sz="1000" b="1" kern="1200" dirty="0">
            <a:solidFill>
              <a:srgbClr val="FF0000"/>
            </a:solidFill>
          </a:endParaRPr>
        </a:p>
        <a:p>
          <a:pPr marL="114300" lvl="2" indent="-57150" algn="l" defTabSz="444500">
            <a:lnSpc>
              <a:spcPct val="90000"/>
            </a:lnSpc>
            <a:spcBef>
              <a:spcPct val="0"/>
            </a:spcBef>
            <a:spcAft>
              <a:spcPct val="15000"/>
            </a:spcAft>
            <a:buChar char="••"/>
          </a:pPr>
          <a:r>
            <a:rPr lang="zh-CN" altLang="en-US" sz="1000" b="1" kern="1200" dirty="0" smtClean="0">
              <a:solidFill>
                <a:srgbClr val="FF0000"/>
              </a:solidFill>
            </a:rPr>
            <a:t>在蠕变新数据中的应用</a:t>
          </a:r>
          <a:endParaRPr lang="zh-CN" altLang="en-US" sz="1000" b="1" kern="1200" dirty="0">
            <a:solidFill>
              <a:srgbClr val="FF0000"/>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46095" y="276977"/>
          <a:ext cx="1160565" cy="1160565"/>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46095" y="276977"/>
          <a:ext cx="1160565" cy="1160565"/>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46095" y="276977"/>
          <a:ext cx="1160565" cy="1160565"/>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46095" y="276977"/>
          <a:ext cx="1160565" cy="1160565"/>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46095" y="276977"/>
          <a:ext cx="1160565" cy="1160565"/>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459306" y="590188"/>
          <a:ext cx="534143" cy="53414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蠕变性能</a:t>
          </a:r>
        </a:p>
      </dsp:txBody>
      <dsp:txXfrm>
        <a:off x="537529" y="668411"/>
        <a:ext cx="377697" cy="377697"/>
      </dsp:txXfrm>
    </dsp:sp>
    <dsp:sp modelId="{517ABFBA-4E0D-4BE7-B229-3797C115DB4D}">
      <dsp:nvSpPr>
        <dsp:cNvPr id="0" name=""/>
        <dsp:cNvSpPr/>
      </dsp:nvSpPr>
      <dsp:spPr>
        <a:xfrm>
          <a:off x="539427" y="103487"/>
          <a:ext cx="373900" cy="3739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成分</a:t>
          </a:r>
        </a:p>
      </dsp:txBody>
      <dsp:txXfrm>
        <a:off x="594183" y="158243"/>
        <a:ext cx="264388" cy="264388"/>
      </dsp:txXfrm>
    </dsp:sp>
    <dsp:sp modelId="{331B85EC-7C50-4F61-806E-5DC3B2D805D8}">
      <dsp:nvSpPr>
        <dsp:cNvPr id="0" name=""/>
        <dsp:cNvSpPr/>
      </dsp:nvSpPr>
      <dsp:spPr>
        <a:xfrm>
          <a:off x="1078507" y="495152"/>
          <a:ext cx="373900" cy="373900"/>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应力</a:t>
          </a:r>
        </a:p>
      </dsp:txBody>
      <dsp:txXfrm>
        <a:off x="1133263" y="549908"/>
        <a:ext cx="264388" cy="264388"/>
      </dsp:txXfrm>
    </dsp:sp>
    <dsp:sp modelId="{8FF77C59-D311-4785-BA98-C48284A4260C}">
      <dsp:nvSpPr>
        <dsp:cNvPr id="0" name=""/>
        <dsp:cNvSpPr/>
      </dsp:nvSpPr>
      <dsp:spPr>
        <a:xfrm>
          <a:off x="872597" y="1128878"/>
          <a:ext cx="373900" cy="373900"/>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晶格错配度</a:t>
          </a:r>
        </a:p>
      </dsp:txBody>
      <dsp:txXfrm>
        <a:off x="927353" y="1183634"/>
        <a:ext cx="264388" cy="264388"/>
      </dsp:txXfrm>
    </dsp:sp>
    <dsp:sp modelId="{63BBFADA-00AA-4C15-BB20-06DBBDBCCF18}">
      <dsp:nvSpPr>
        <dsp:cNvPr id="0" name=""/>
        <dsp:cNvSpPr/>
      </dsp:nvSpPr>
      <dsp:spPr>
        <a:xfrm>
          <a:off x="206258" y="1128878"/>
          <a:ext cx="373900" cy="373900"/>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温度</a:t>
          </a:r>
        </a:p>
      </dsp:txBody>
      <dsp:txXfrm>
        <a:off x="261014" y="1183634"/>
        <a:ext cx="264388" cy="264388"/>
      </dsp:txXfrm>
    </dsp:sp>
    <dsp:sp modelId="{8648740D-CCC2-4679-AEEC-78FD69374AE9}">
      <dsp:nvSpPr>
        <dsp:cNvPr id="0" name=""/>
        <dsp:cNvSpPr/>
      </dsp:nvSpPr>
      <dsp:spPr>
        <a:xfrm>
          <a:off x="348" y="495152"/>
          <a:ext cx="373900" cy="3739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其他</a:t>
          </a:r>
        </a:p>
      </dsp:txBody>
      <dsp:txXfrm>
        <a:off x="55104" y="549908"/>
        <a:ext cx="264388" cy="2643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2230" y="38246"/>
          <a:ext cx="1013967" cy="561600"/>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稀疏性分析</a:t>
          </a:r>
        </a:p>
      </dsp:txBody>
      <dsp:txXfrm>
        <a:off x="2230" y="38246"/>
        <a:ext cx="1013967" cy="374400"/>
      </dsp:txXfrm>
    </dsp:sp>
    <dsp:sp modelId="{882AAB93-9174-4C85-BA68-ED05BFC340F9}">
      <dsp:nvSpPr>
        <dsp:cNvPr id="0" name=""/>
        <dsp:cNvSpPr/>
      </dsp:nvSpPr>
      <dsp:spPr>
        <a:xfrm>
          <a:off x="209910"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处理稀疏性数据</a:t>
          </a:r>
        </a:p>
      </dsp:txBody>
      <dsp:txXfrm>
        <a:off x="231842" y="434579"/>
        <a:ext cx="970103" cy="704936"/>
      </dsp:txXfrm>
    </dsp:sp>
    <dsp:sp modelId="{F1B64CA7-938F-4B73-9595-7BA3E9F58CA4}">
      <dsp:nvSpPr>
        <dsp:cNvPr id="0" name=""/>
        <dsp:cNvSpPr/>
      </dsp:nvSpPr>
      <dsp:spPr>
        <a:xfrm>
          <a:off x="1169911" y="99222"/>
          <a:ext cx="325873" cy="252448"/>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169911" y="149712"/>
        <a:ext cx="250139" cy="151468"/>
      </dsp:txXfrm>
    </dsp:sp>
    <dsp:sp modelId="{9E4B3084-4521-4BF6-85F5-D8B2E97C1E9B}">
      <dsp:nvSpPr>
        <dsp:cNvPr id="0" name=""/>
        <dsp:cNvSpPr/>
      </dsp:nvSpPr>
      <dsp:spPr>
        <a:xfrm>
          <a:off x="1631052" y="38246"/>
          <a:ext cx="1013967" cy="561600"/>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相关性分析</a:t>
          </a:r>
        </a:p>
      </dsp:txBody>
      <dsp:txXfrm>
        <a:off x="1631052" y="38246"/>
        <a:ext cx="1013967" cy="374400"/>
      </dsp:txXfrm>
    </dsp:sp>
    <dsp:sp modelId="{6340DEB0-987A-4E3E-A4B0-EBCE990AB663}">
      <dsp:nvSpPr>
        <dsp:cNvPr id="0" name=""/>
        <dsp:cNvSpPr/>
      </dsp:nvSpPr>
      <dsp:spPr>
        <a:xfrm>
          <a:off x="1838732"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处理不相关属性数据</a:t>
          </a:r>
        </a:p>
      </dsp:txBody>
      <dsp:txXfrm>
        <a:off x="1860664" y="434579"/>
        <a:ext cx="970103" cy="704936"/>
      </dsp:txXfrm>
    </dsp:sp>
    <dsp:sp modelId="{E313F30D-804A-4B7C-A7A9-8E5AE7326E91}">
      <dsp:nvSpPr>
        <dsp:cNvPr id="0" name=""/>
        <dsp:cNvSpPr/>
      </dsp:nvSpPr>
      <dsp:spPr>
        <a:xfrm rot="26427">
          <a:off x="2798733" y="99222"/>
          <a:ext cx="325873" cy="252448"/>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798734" y="149421"/>
        <a:ext cx="250139" cy="151468"/>
      </dsp:txXfrm>
    </dsp:sp>
    <dsp:sp modelId="{0573E28D-9D38-47ED-95F0-6150F5824CAE}">
      <dsp:nvSpPr>
        <dsp:cNvPr id="0" name=""/>
        <dsp:cNvSpPr/>
      </dsp:nvSpPr>
      <dsp:spPr>
        <a:xfrm>
          <a:off x="3259875" y="38246"/>
          <a:ext cx="1013967" cy="561600"/>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冗余性分析</a:t>
          </a:r>
        </a:p>
      </dsp:txBody>
      <dsp:txXfrm>
        <a:off x="3259875" y="38246"/>
        <a:ext cx="1013967" cy="374400"/>
      </dsp:txXfrm>
    </dsp:sp>
    <dsp:sp modelId="{EFD5868C-5F74-49C4-9977-FA2FB395ED45}">
      <dsp:nvSpPr>
        <dsp:cNvPr id="0" name=""/>
        <dsp:cNvSpPr/>
      </dsp:nvSpPr>
      <dsp:spPr>
        <a:xfrm>
          <a:off x="3467555"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处理冗余属性</a:t>
          </a:r>
        </a:p>
      </dsp:txBody>
      <dsp:txXfrm>
        <a:off x="3489487" y="434579"/>
        <a:ext cx="970103" cy="7049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数据驱动的机器学习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smtClean="0"/>
            <a:t>面向高温合金的机器学习方法及其应用</a:t>
          </a:r>
          <a:endParaRPr lang="zh-CN" altLang="en-US" sz="1400" b="1" kern="1200" dirty="0"/>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性能预测方法研究</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基于聚类的最优回归集成学习方法</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在蠕变数据中的应用</a:t>
          </a:r>
          <a:endParaRPr lang="zh-CN" altLang="en-US" sz="1000" b="1" kern="1200" dirty="0">
            <a:solidFill>
              <a:schemeClr val="bg1"/>
            </a:solidFill>
          </a:endParaRPr>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基于主动学习的多层级交互式特征分析方法</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蠕变新属性计算</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在蠕变新数据中的应用</a:t>
          </a:r>
          <a:endParaRPr lang="zh-CN" altLang="en-US" sz="10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数据驱动的机器学习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smtClean="0"/>
            <a:t>面向高温合金的机器学习方法及其应用</a:t>
          </a:r>
          <a:endParaRPr lang="zh-CN" altLang="en-US" sz="1400" b="1" kern="1200" dirty="0"/>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性能预测方法研究</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基于聚类的最优回归集成学习方法</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在蠕变数据中的应用</a:t>
          </a:r>
          <a:endParaRPr lang="zh-CN" altLang="en-US" sz="1000" b="1" kern="1200" dirty="0">
            <a:solidFill>
              <a:schemeClr val="bg1"/>
            </a:solidFill>
          </a:endParaRPr>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基于主动学习的多层级交互式特征分析方法</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蠕变新属性计算</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在蠕变新数据中的应用</a:t>
          </a:r>
          <a:endParaRPr lang="zh-CN" altLang="en-US" sz="10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数据驱动的机器学习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smtClean="0"/>
            <a:t>面向高温合金的机器学习方法及其应用</a:t>
          </a:r>
          <a:endParaRPr lang="zh-CN" altLang="en-US" sz="1400" b="1" kern="1200" dirty="0"/>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性能预测方法研究</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基于聚类的最优回归集成学习方法</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在蠕变数据中的应用</a:t>
          </a:r>
          <a:endParaRPr lang="zh-CN" altLang="en-US" sz="1000" b="1" kern="1200" dirty="0">
            <a:solidFill>
              <a:schemeClr val="bg1"/>
            </a:solidFill>
          </a:endParaRPr>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基于主动学习的多层级交互式特征分析方法</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蠕变新属性计算</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在蠕变新数据中的应用</a:t>
          </a:r>
          <a:endParaRPr lang="zh-CN" altLang="en-US" sz="10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算法规范制定</a:t>
          </a:r>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算法库设计</a:t>
          </a:r>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数据驱动的机器学习算法流程图实现</a:t>
          </a:r>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a:t>3</a:t>
          </a:r>
          <a:endParaRPr lang="zh-CN" altLang="en-US" sz="4800" kern="1200" dirty="0"/>
        </a:p>
      </dsp:txBody>
      <dsp:txXfrm>
        <a:off x="598717" y="2398145"/>
        <a:ext cx="846748" cy="8888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DD64-8BC0-4142-8B9C-E8745FC90B87}">
      <dsp:nvSpPr>
        <dsp:cNvPr id="0" name=""/>
        <dsp:cNvSpPr/>
      </dsp:nvSpPr>
      <dsp:spPr>
        <a:xfrm>
          <a:off x="3857" y="68740"/>
          <a:ext cx="1478756" cy="316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特征降维</a:t>
          </a:r>
        </a:p>
      </dsp:txBody>
      <dsp:txXfrm>
        <a:off x="3857" y="68740"/>
        <a:ext cx="1478756" cy="316800"/>
      </dsp:txXfrm>
    </dsp:sp>
    <dsp:sp modelId="{4506C6F9-4D81-422E-A295-662A47B8FB80}">
      <dsp:nvSpPr>
        <dsp:cNvPr id="0" name=""/>
        <dsp:cNvSpPr/>
      </dsp:nvSpPr>
      <dsp:spPr>
        <a:xfrm>
          <a:off x="3857" y="385540"/>
          <a:ext cx="1478756" cy="2642062"/>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主成分分析（</a:t>
          </a:r>
          <a:r>
            <a:rPr lang="en-US" altLang="zh-CN" sz="1100" kern="1200" dirty="0"/>
            <a:t>PCA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因子分析（</a:t>
          </a:r>
          <a:r>
            <a:rPr lang="en-US" altLang="zh-CN" sz="1100" kern="1200" dirty="0"/>
            <a:t>FA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奇异值分解（</a:t>
          </a:r>
          <a:r>
            <a:rPr lang="en-US" altLang="zh-CN" sz="1100" kern="1200" dirty="0"/>
            <a:t>SVD</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方差分数</a:t>
          </a:r>
        </a:p>
        <a:p>
          <a:pPr marL="57150" lvl="1" indent="-57150" algn="l" defTabSz="488950">
            <a:lnSpc>
              <a:spcPct val="90000"/>
            </a:lnSpc>
            <a:spcBef>
              <a:spcPct val="0"/>
            </a:spcBef>
            <a:spcAft>
              <a:spcPct val="15000"/>
            </a:spcAft>
            <a:buChar char="••"/>
          </a:pPr>
          <a:r>
            <a:rPr lang="zh-CN" altLang="en-US" sz="1100" kern="1200" dirty="0"/>
            <a:t>卡方检验</a:t>
          </a:r>
        </a:p>
        <a:p>
          <a:pPr marL="57150" lvl="1" indent="-57150" algn="l" defTabSz="488950">
            <a:lnSpc>
              <a:spcPct val="90000"/>
            </a:lnSpc>
            <a:spcBef>
              <a:spcPct val="0"/>
            </a:spcBef>
            <a:spcAft>
              <a:spcPct val="15000"/>
            </a:spcAft>
            <a:buChar char="••"/>
          </a:pPr>
          <a:r>
            <a:rPr lang="zh-CN" altLang="en-US" sz="1100" kern="1200" dirty="0"/>
            <a:t>皮尔逊相关系数</a:t>
          </a:r>
        </a:p>
        <a:p>
          <a:pPr marL="57150" lvl="1" indent="-57150" algn="l" defTabSz="488950">
            <a:lnSpc>
              <a:spcPct val="90000"/>
            </a:lnSpc>
            <a:spcBef>
              <a:spcPct val="0"/>
            </a:spcBef>
            <a:spcAft>
              <a:spcPct val="15000"/>
            </a:spcAft>
            <a:buChar char="••"/>
          </a:pPr>
          <a:r>
            <a:rPr lang="zh-CN" altLang="en-US" sz="1100" kern="1200" dirty="0"/>
            <a:t>最大信息系数</a:t>
          </a:r>
        </a:p>
        <a:p>
          <a:pPr marL="57150" lvl="1" indent="-57150" algn="l" defTabSz="488950">
            <a:lnSpc>
              <a:spcPct val="90000"/>
            </a:lnSpc>
            <a:spcBef>
              <a:spcPct val="0"/>
            </a:spcBef>
            <a:spcAft>
              <a:spcPct val="15000"/>
            </a:spcAft>
            <a:buChar char="••"/>
          </a:pPr>
          <a:r>
            <a:rPr lang="zh-CN" altLang="en-US" sz="1100" kern="1200" dirty="0"/>
            <a:t>信息增益</a:t>
          </a:r>
        </a:p>
        <a:p>
          <a:pPr marL="57150" lvl="1" indent="-57150" algn="l" defTabSz="488950">
            <a:lnSpc>
              <a:spcPct val="90000"/>
            </a:lnSpc>
            <a:spcBef>
              <a:spcPct val="0"/>
            </a:spcBef>
            <a:spcAft>
              <a:spcPct val="15000"/>
            </a:spcAft>
            <a:buChar char="••"/>
          </a:pPr>
          <a:r>
            <a:rPr lang="zh-CN" altLang="en-US" sz="1100" kern="1200" dirty="0"/>
            <a:t>互信息</a:t>
          </a:r>
        </a:p>
        <a:p>
          <a:pPr marL="57150" lvl="1" indent="-57150" algn="l" defTabSz="488950">
            <a:lnSpc>
              <a:spcPct val="90000"/>
            </a:lnSpc>
            <a:spcBef>
              <a:spcPct val="0"/>
            </a:spcBef>
            <a:spcAft>
              <a:spcPct val="15000"/>
            </a:spcAft>
            <a:buChar char="••"/>
          </a:pPr>
          <a:r>
            <a:rPr lang="en-US" altLang="zh-CN" sz="1100" kern="1200" dirty="0"/>
            <a:t>Lasso/Ridge</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随机森林</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857" y="385540"/>
        <a:ext cx="1478756" cy="2642062"/>
      </dsp:txXfrm>
    </dsp:sp>
    <dsp:sp modelId="{81E0275B-AF3D-4299-B200-D296AD9C71FB}">
      <dsp:nvSpPr>
        <dsp:cNvPr id="0" name=""/>
        <dsp:cNvSpPr/>
      </dsp:nvSpPr>
      <dsp:spPr>
        <a:xfrm>
          <a:off x="1689639" y="68740"/>
          <a:ext cx="1478756" cy="316800"/>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回归</a:t>
          </a:r>
        </a:p>
      </dsp:txBody>
      <dsp:txXfrm>
        <a:off x="1689639" y="68740"/>
        <a:ext cx="1478756" cy="316800"/>
      </dsp:txXfrm>
    </dsp:sp>
    <dsp:sp modelId="{EE23FAF4-8768-4D90-A6BC-9C48AEA9AA1F}">
      <dsp:nvSpPr>
        <dsp:cNvPr id="0" name=""/>
        <dsp:cNvSpPr/>
      </dsp:nvSpPr>
      <dsp:spPr>
        <a:xfrm>
          <a:off x="1689639" y="385540"/>
          <a:ext cx="1478756" cy="2642062"/>
        </a:xfrm>
        <a:prstGeom prst="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多项式回归</a:t>
          </a:r>
        </a:p>
        <a:p>
          <a:pPr marL="57150" lvl="1" indent="-57150" algn="l" defTabSz="488950">
            <a:lnSpc>
              <a:spcPct val="90000"/>
            </a:lnSpc>
            <a:spcBef>
              <a:spcPct val="0"/>
            </a:spcBef>
            <a:spcAft>
              <a:spcPct val="15000"/>
            </a:spcAft>
            <a:buChar char="••"/>
          </a:pPr>
          <a:r>
            <a:rPr lang="zh-CN" altLang="en-US" sz="1100" kern="1200" dirty="0"/>
            <a:t>弹性网络</a:t>
          </a:r>
          <a:r>
            <a:rPr lang="zh-CN" altLang="en-US" sz="1100" kern="120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岭回归</a:t>
          </a:r>
        </a:p>
        <a:p>
          <a:pPr marL="57150" lvl="1" indent="-57150" algn="l" defTabSz="488950">
            <a:lnSpc>
              <a:spcPct val="90000"/>
            </a:lnSpc>
            <a:spcBef>
              <a:spcPct val="0"/>
            </a:spcBef>
            <a:spcAft>
              <a:spcPct val="15000"/>
            </a:spcAft>
            <a:buChar char="••"/>
          </a:pPr>
          <a:r>
            <a:rPr lang="en-US" altLang="zh-CN" sz="1100" kern="1200" dirty="0"/>
            <a:t>Lasso</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贝叶斯回归</a:t>
          </a:r>
        </a:p>
        <a:p>
          <a:pPr marL="57150" lvl="1" indent="-57150" algn="l" defTabSz="488950">
            <a:lnSpc>
              <a:spcPct val="90000"/>
            </a:lnSpc>
            <a:spcBef>
              <a:spcPct val="0"/>
            </a:spcBef>
            <a:spcAft>
              <a:spcPct val="15000"/>
            </a:spcAft>
            <a:buChar char="••"/>
          </a:pPr>
          <a:r>
            <a:rPr lang="en-US" altLang="zh-CN" sz="1100" kern="1200" dirty="0"/>
            <a:t>Logistic</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主成分回归</a:t>
          </a:r>
        </a:p>
        <a:p>
          <a:pPr marL="57150" lvl="1" indent="-57150" algn="l" defTabSz="488950">
            <a:lnSpc>
              <a:spcPct val="90000"/>
            </a:lnSpc>
            <a:spcBef>
              <a:spcPct val="0"/>
            </a:spcBef>
            <a:spcAft>
              <a:spcPct val="15000"/>
            </a:spcAft>
            <a:buChar char="••"/>
          </a:pPr>
          <a:r>
            <a:rPr lang="zh-CN" altLang="en-US" sz="1100" kern="1200" dirty="0"/>
            <a:t>支持向量回归（</a:t>
          </a:r>
          <a:r>
            <a:rPr lang="en-US" altLang="zh-CN" sz="1100" kern="1200" dirty="0"/>
            <a:t>SVR</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最邻近回归</a:t>
          </a:r>
        </a:p>
        <a:p>
          <a:pPr marL="57150" lvl="1" indent="-57150" algn="l" defTabSz="488950">
            <a:lnSpc>
              <a:spcPct val="90000"/>
            </a:lnSpc>
            <a:spcBef>
              <a:spcPct val="0"/>
            </a:spcBef>
            <a:spcAft>
              <a:spcPct val="15000"/>
            </a:spcAft>
            <a:buChar char="••"/>
          </a:pPr>
          <a:r>
            <a:rPr lang="zh-CN" altLang="en-US" sz="1100" kern="1200" dirty="0"/>
            <a:t>神经网络回归</a:t>
          </a:r>
        </a:p>
        <a:p>
          <a:pPr marL="57150" lvl="1" indent="-57150" algn="l" defTabSz="488950">
            <a:lnSpc>
              <a:spcPct val="90000"/>
            </a:lnSpc>
            <a:spcBef>
              <a:spcPct val="0"/>
            </a:spcBef>
            <a:spcAft>
              <a:spcPct val="15000"/>
            </a:spcAft>
            <a:buChar char="••"/>
          </a:pPr>
          <a:r>
            <a:rPr lang="zh-CN" altLang="en-US" sz="1100" kern="1200" dirty="0"/>
            <a:t>高斯过程回归</a:t>
          </a:r>
        </a:p>
        <a:p>
          <a:pPr marL="57150" lvl="1" indent="-57150" algn="l" defTabSz="488950">
            <a:lnSpc>
              <a:spcPct val="90000"/>
            </a:lnSpc>
            <a:spcBef>
              <a:spcPct val="0"/>
            </a:spcBef>
            <a:spcAft>
              <a:spcPct val="15000"/>
            </a:spcAft>
            <a:buChar char="••"/>
          </a:pPr>
          <a:r>
            <a:rPr lang="en-US" altLang="zh-CN" sz="1100" kern="1200" dirty="0"/>
            <a:t>Adaboost</a:t>
          </a:r>
          <a:r>
            <a:rPr lang="zh-CN" altLang="en-US" sz="1100" kern="1200" dirty="0"/>
            <a:t>回归</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1689639" y="385540"/>
        <a:ext cx="1478756" cy="2642062"/>
      </dsp:txXfrm>
    </dsp:sp>
    <dsp:sp modelId="{FD00538C-AD46-44D4-BAD8-E2AF5D733166}">
      <dsp:nvSpPr>
        <dsp:cNvPr id="0" name=""/>
        <dsp:cNvSpPr/>
      </dsp:nvSpPr>
      <dsp:spPr>
        <a:xfrm>
          <a:off x="3375421" y="68740"/>
          <a:ext cx="1478756" cy="3168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分类</a:t>
          </a:r>
        </a:p>
      </dsp:txBody>
      <dsp:txXfrm>
        <a:off x="3375421" y="68740"/>
        <a:ext cx="1478756" cy="316800"/>
      </dsp:txXfrm>
    </dsp:sp>
    <dsp:sp modelId="{20287C72-3AAB-4957-B6C5-CFD412CA4004}">
      <dsp:nvSpPr>
        <dsp:cNvPr id="0" name=""/>
        <dsp:cNvSpPr/>
      </dsp:nvSpPr>
      <dsp:spPr>
        <a:xfrm>
          <a:off x="3375421" y="385540"/>
          <a:ext cx="1478756" cy="2642062"/>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支持向量机</a:t>
          </a:r>
        </a:p>
        <a:p>
          <a:pPr marL="57150" lvl="1" indent="-57150" algn="l" defTabSz="488950">
            <a:lnSpc>
              <a:spcPct val="90000"/>
            </a:lnSpc>
            <a:spcBef>
              <a:spcPct val="0"/>
            </a:spcBef>
            <a:spcAft>
              <a:spcPct val="15000"/>
            </a:spcAft>
            <a:buChar char="••"/>
          </a:pPr>
          <a:r>
            <a:rPr lang="zh-CN" altLang="en-US" sz="1100" kern="1200" dirty="0"/>
            <a:t>最邻近分类</a:t>
          </a:r>
        </a:p>
        <a:p>
          <a:pPr marL="57150" lvl="1" indent="-57150" algn="l" defTabSz="488950">
            <a:lnSpc>
              <a:spcPct val="90000"/>
            </a:lnSpc>
            <a:spcBef>
              <a:spcPct val="0"/>
            </a:spcBef>
            <a:spcAft>
              <a:spcPct val="15000"/>
            </a:spcAft>
            <a:buChar char="••"/>
          </a:pPr>
          <a:r>
            <a:rPr lang="zh-CN" altLang="en-US" sz="1100" kern="1200" dirty="0"/>
            <a:t>贝叶斯分类</a:t>
          </a:r>
        </a:p>
        <a:p>
          <a:pPr marL="57150" lvl="1" indent="-57150" algn="l" defTabSz="488950">
            <a:lnSpc>
              <a:spcPct val="90000"/>
            </a:lnSpc>
            <a:spcBef>
              <a:spcPct val="0"/>
            </a:spcBef>
            <a:spcAft>
              <a:spcPct val="15000"/>
            </a:spcAft>
            <a:buChar char="••"/>
          </a:pPr>
          <a:r>
            <a:rPr lang="zh-CN" altLang="en-US" sz="1100" kern="1200" dirty="0"/>
            <a:t>决策树分类</a:t>
          </a:r>
        </a:p>
        <a:p>
          <a:pPr marL="57150" lvl="1" indent="-57150" algn="l" defTabSz="488950">
            <a:lnSpc>
              <a:spcPct val="90000"/>
            </a:lnSpc>
            <a:spcBef>
              <a:spcPct val="0"/>
            </a:spcBef>
            <a:spcAft>
              <a:spcPct val="15000"/>
            </a:spcAft>
            <a:buChar char="••"/>
          </a:pPr>
          <a:r>
            <a:rPr lang="zh-CN" altLang="en-US" sz="1100" kern="1200" dirty="0"/>
            <a:t>随机森林分类</a:t>
          </a:r>
        </a:p>
        <a:p>
          <a:pPr marL="57150" lvl="1" indent="-57150" algn="l" defTabSz="488950">
            <a:lnSpc>
              <a:spcPct val="90000"/>
            </a:lnSpc>
            <a:spcBef>
              <a:spcPct val="0"/>
            </a:spcBef>
            <a:spcAft>
              <a:spcPct val="15000"/>
            </a:spcAft>
            <a:buChar char="••"/>
          </a:pPr>
          <a:r>
            <a:rPr lang="zh-CN" altLang="en-US" sz="1100" kern="1200" dirty="0"/>
            <a:t>神经网络分类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375421" y="385540"/>
        <a:ext cx="1478756" cy="2642062"/>
      </dsp:txXfrm>
    </dsp:sp>
    <dsp:sp modelId="{7399F8E4-3398-4F24-8B93-EF205C1A17DD}">
      <dsp:nvSpPr>
        <dsp:cNvPr id="0" name=""/>
        <dsp:cNvSpPr/>
      </dsp:nvSpPr>
      <dsp:spPr>
        <a:xfrm>
          <a:off x="5061204" y="68740"/>
          <a:ext cx="1478756" cy="316800"/>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聚类</a:t>
          </a:r>
        </a:p>
      </dsp:txBody>
      <dsp:txXfrm>
        <a:off x="5061204" y="68740"/>
        <a:ext cx="1478756" cy="316800"/>
      </dsp:txXfrm>
    </dsp:sp>
    <dsp:sp modelId="{6D9D0ABC-12BC-42FD-B32D-F484BB2E955B}">
      <dsp:nvSpPr>
        <dsp:cNvPr id="0" name=""/>
        <dsp:cNvSpPr/>
      </dsp:nvSpPr>
      <dsp:spPr>
        <a:xfrm>
          <a:off x="5061204" y="385540"/>
          <a:ext cx="1478756" cy="2642062"/>
        </a:xfrm>
        <a:prstGeom prst="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altLang="zh-CN" sz="1100" kern="1200" dirty="0"/>
            <a:t>K</a:t>
          </a:r>
          <a:r>
            <a:rPr lang="zh-CN" altLang="en-US" sz="1100" kern="1200" dirty="0"/>
            <a:t>均值聚类</a:t>
          </a:r>
        </a:p>
        <a:p>
          <a:pPr marL="57150" lvl="1" indent="-57150" algn="l" defTabSz="488950">
            <a:lnSpc>
              <a:spcPct val="90000"/>
            </a:lnSpc>
            <a:spcBef>
              <a:spcPct val="0"/>
            </a:spcBef>
            <a:spcAft>
              <a:spcPct val="15000"/>
            </a:spcAft>
            <a:buChar char="••"/>
          </a:pPr>
          <a:r>
            <a:rPr lang="en-US" altLang="zh-CN" sz="1100" kern="1200" dirty="0"/>
            <a:t>Kmodels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a:t>SOM</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CLARANS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CURE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DBSCAN</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BIRCH</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CLIQUE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GMM/FCM</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PCCA</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DIANA/AGNES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61204" y="385540"/>
        <a:ext cx="1478756" cy="2642062"/>
      </dsp:txXfrm>
    </dsp:sp>
    <dsp:sp modelId="{FAF5B232-2A05-4F6E-9405-2E49A439F1EF}">
      <dsp:nvSpPr>
        <dsp:cNvPr id="0" name=""/>
        <dsp:cNvSpPr/>
      </dsp:nvSpPr>
      <dsp:spPr>
        <a:xfrm>
          <a:off x="6746986" y="68740"/>
          <a:ext cx="1478756" cy="316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a:t>优化</a:t>
          </a:r>
          <a:endParaRPr lang="zh-CN" altLang="en-US" sz="1100" kern="1200" dirty="0"/>
        </a:p>
      </dsp:txBody>
      <dsp:txXfrm>
        <a:off x="6746986" y="68740"/>
        <a:ext cx="1478756" cy="316800"/>
      </dsp:txXfrm>
    </dsp:sp>
    <dsp:sp modelId="{796411D0-3C4E-434A-B4E1-D99091C107BB}">
      <dsp:nvSpPr>
        <dsp:cNvPr id="0" name=""/>
        <dsp:cNvSpPr/>
      </dsp:nvSpPr>
      <dsp:spPr>
        <a:xfrm>
          <a:off x="6746986" y="385540"/>
          <a:ext cx="1478756" cy="2642062"/>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粒子群优化</a:t>
          </a:r>
        </a:p>
        <a:p>
          <a:pPr marL="57150" lvl="1" indent="-57150" algn="l" defTabSz="488950">
            <a:lnSpc>
              <a:spcPct val="90000"/>
            </a:lnSpc>
            <a:spcBef>
              <a:spcPct val="0"/>
            </a:spcBef>
            <a:spcAft>
              <a:spcPct val="15000"/>
            </a:spcAft>
            <a:buChar char="••"/>
          </a:pPr>
          <a:r>
            <a:rPr lang="zh-CN" altLang="en-US" sz="1100" kern="1200" dirty="0"/>
            <a:t>蚁群算法</a:t>
          </a:r>
        </a:p>
        <a:p>
          <a:pPr marL="57150" lvl="1" indent="-57150" algn="l" defTabSz="488950">
            <a:lnSpc>
              <a:spcPct val="90000"/>
            </a:lnSpc>
            <a:spcBef>
              <a:spcPct val="0"/>
            </a:spcBef>
            <a:spcAft>
              <a:spcPct val="15000"/>
            </a:spcAft>
            <a:buChar char="••"/>
          </a:pPr>
          <a:r>
            <a:rPr lang="zh-CN" altLang="en-US" sz="1100" kern="1200" dirty="0"/>
            <a:t>遗传算法</a:t>
          </a:r>
        </a:p>
        <a:p>
          <a:pPr marL="57150" lvl="1" indent="-57150" algn="l" defTabSz="488950">
            <a:lnSpc>
              <a:spcPct val="90000"/>
            </a:lnSpc>
            <a:spcBef>
              <a:spcPct val="0"/>
            </a:spcBef>
            <a:spcAft>
              <a:spcPct val="15000"/>
            </a:spcAft>
            <a:buChar char="••"/>
          </a:pPr>
          <a:r>
            <a:rPr lang="zh-CN" altLang="en-US" sz="1100" kern="1200" dirty="0"/>
            <a:t>梯度下降法</a:t>
          </a:r>
        </a:p>
        <a:p>
          <a:pPr marL="57150" lvl="1" indent="-57150" algn="l" defTabSz="488950">
            <a:lnSpc>
              <a:spcPct val="90000"/>
            </a:lnSpc>
            <a:spcBef>
              <a:spcPct val="0"/>
            </a:spcBef>
            <a:spcAft>
              <a:spcPct val="15000"/>
            </a:spcAft>
            <a:buChar char="••"/>
          </a:pPr>
          <a:r>
            <a:rPr lang="zh-CN" altLang="en-US" sz="1100" kern="1200" dirty="0"/>
            <a:t>牛顿多项式法</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6746986" y="385540"/>
        <a:ext cx="1478756" cy="26420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816195" y="1586071"/>
        <a:ext cx="1758471" cy="229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数据驱动的机器学习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smtClean="0"/>
            <a:t>面向高温合金的机器学习方法及其应用</a:t>
          </a:r>
          <a:endParaRPr lang="zh-CN" altLang="en-US" sz="1400" b="1" kern="1200" dirty="0"/>
        </a:p>
        <a:p>
          <a:pPr marL="114300" lvl="1" indent="-114300" algn="l" defTabSz="533400">
            <a:lnSpc>
              <a:spcPct val="90000"/>
            </a:lnSpc>
            <a:spcBef>
              <a:spcPct val="0"/>
            </a:spcBef>
            <a:spcAft>
              <a:spcPct val="15000"/>
            </a:spcAft>
            <a:buChar char="••"/>
          </a:pPr>
          <a:r>
            <a:rPr lang="zh-CN" altLang="en-US" sz="1200" b="1" kern="1200" dirty="0" smtClean="0">
              <a:solidFill>
                <a:srgbClr val="FF0000"/>
              </a:solidFill>
            </a:rPr>
            <a:t>性能预测方法研究</a:t>
          </a:r>
          <a:endParaRPr lang="zh-CN" altLang="en-US" sz="1200" b="1" kern="1200" dirty="0">
            <a:solidFill>
              <a:srgbClr val="FF0000"/>
            </a:solidFill>
          </a:endParaRPr>
        </a:p>
        <a:p>
          <a:pPr marL="114300" lvl="2" indent="-57150" algn="l" defTabSz="444500">
            <a:lnSpc>
              <a:spcPct val="90000"/>
            </a:lnSpc>
            <a:spcBef>
              <a:spcPct val="0"/>
            </a:spcBef>
            <a:spcAft>
              <a:spcPct val="15000"/>
            </a:spcAft>
            <a:buChar char="••"/>
          </a:pPr>
          <a:r>
            <a:rPr lang="zh-CN" altLang="en-US" sz="1000" b="1" kern="1200" dirty="0" smtClean="0">
              <a:solidFill>
                <a:srgbClr val="FF0000"/>
              </a:solidFill>
            </a:rPr>
            <a:t>基于聚类的最优回归集成学习方法</a:t>
          </a:r>
          <a:endParaRPr lang="zh-CN" altLang="en-US" sz="1000" b="1" kern="1200" dirty="0">
            <a:solidFill>
              <a:srgbClr val="FF0000"/>
            </a:solidFill>
          </a:endParaRPr>
        </a:p>
        <a:p>
          <a:pPr marL="114300" lvl="2" indent="-57150" algn="l" defTabSz="444500">
            <a:lnSpc>
              <a:spcPct val="90000"/>
            </a:lnSpc>
            <a:spcBef>
              <a:spcPct val="0"/>
            </a:spcBef>
            <a:spcAft>
              <a:spcPct val="15000"/>
            </a:spcAft>
            <a:buChar char="••"/>
          </a:pPr>
          <a:r>
            <a:rPr lang="zh-CN" altLang="en-US" sz="1000" b="1" kern="1200" dirty="0" smtClean="0">
              <a:solidFill>
                <a:srgbClr val="FF0000"/>
              </a:solidFill>
            </a:rPr>
            <a:t>在蠕变数据中的应用</a:t>
          </a:r>
          <a:endParaRPr lang="zh-CN" altLang="en-US" sz="1000" b="1" kern="1200" dirty="0">
            <a:solidFill>
              <a:srgbClr val="FF0000"/>
            </a:solidFill>
          </a:endParaRPr>
        </a:p>
        <a:p>
          <a:pPr marL="114300" lvl="1" indent="-114300" algn="l" defTabSz="533400">
            <a:lnSpc>
              <a:spcPct val="90000"/>
            </a:lnSpc>
            <a:spcBef>
              <a:spcPct val="0"/>
            </a:spcBef>
            <a:spcAft>
              <a:spcPct val="15000"/>
            </a:spcAft>
            <a:buChar char="••"/>
          </a:pPr>
          <a:r>
            <a:rPr lang="zh-CN" altLang="en-US" sz="1200" b="1" kern="1200" dirty="0" smtClean="0">
              <a:solidFill>
                <a:schemeClr val="bg1"/>
              </a:solidFill>
            </a:rPr>
            <a:t>基于主动学习的多层级交互式特征分析方法</a:t>
          </a:r>
          <a:endParaRPr lang="zh-CN" altLang="en-US" sz="12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蠕变新属性计算</a:t>
          </a:r>
          <a:endParaRPr lang="zh-CN" altLang="en-US" sz="1000" b="1" kern="1200" dirty="0">
            <a:solidFill>
              <a:schemeClr val="bg1"/>
            </a:solidFill>
          </a:endParaRPr>
        </a:p>
        <a:p>
          <a:pPr marL="114300" lvl="2" indent="-57150" algn="l" defTabSz="444500">
            <a:lnSpc>
              <a:spcPct val="90000"/>
            </a:lnSpc>
            <a:spcBef>
              <a:spcPct val="0"/>
            </a:spcBef>
            <a:spcAft>
              <a:spcPct val="15000"/>
            </a:spcAft>
            <a:buChar char="••"/>
          </a:pPr>
          <a:r>
            <a:rPr lang="zh-CN" altLang="en-US" sz="1000" b="1" kern="1200" dirty="0" smtClean="0">
              <a:solidFill>
                <a:schemeClr val="bg1"/>
              </a:solidFill>
            </a:rPr>
            <a:t>在蠕变新数据中的应用</a:t>
          </a:r>
          <a:endParaRPr lang="zh-CN" altLang="en-US" sz="1000" b="1" kern="1200" dirty="0">
            <a:solidFill>
              <a:schemeClr val="bg1"/>
            </a:solidFill>
          </a:endParaRP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16</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00" dirty="0"/>
              <a:t>第一点：虽然整体预测精度提升了，但聚类在聚积相似样本的同时，也割裂了个别离群点与整体之间本来就弱的关系，使得在预测离群点时精度偏低，所以后期还需找到有效的能检测出离群点的方法；</a:t>
            </a:r>
            <a:endParaRPr lang="en-US" altLang="zh-CN" sz="500" dirty="0"/>
          </a:p>
          <a:p>
            <a:r>
              <a:rPr lang="zh-CN" altLang="en-US" sz="500" dirty="0"/>
              <a:t>第二点</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FF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FF00"/>
                </a:solidFill>
                <a:latin typeface="Times New Roman" panose="02020603050405020304" pitchFamily="18" charset="0"/>
                <a:cs typeface="Times New Roman" panose="02020603050405020304" pitchFamily="18" charset="0"/>
              </a:rPr>
              <a:t>(</a:t>
            </a:r>
            <a:r>
              <a:rPr lang="zh-CN" altLang="en-US" sz="800" b="1" kern="100" dirty="0">
                <a:solidFill>
                  <a:srgbClr val="FFFF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FF00"/>
                </a:solidFill>
                <a:latin typeface="Times New Roman" panose="02020603050405020304" pitchFamily="18" charset="0"/>
                <a:cs typeface="Times New Roman" panose="02020603050405020304" pitchFamily="18" charset="0"/>
              </a:rPr>
              <a:t>)</a:t>
            </a:r>
            <a:r>
              <a:rPr lang="zh-CN" altLang="en-US" sz="800" b="1" kern="100" dirty="0">
                <a:solidFill>
                  <a:srgbClr val="FFFF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5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150832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3086606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3065227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3803093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295002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3125640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43</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394526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518236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0.png"/><Relationship Id="rId7" Type="http://schemas.openxmlformats.org/officeDocument/2006/relationships/diagramColors" Target="../diagrams/colors10.xml"/><Relationship Id="rId12"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image" Target="../media/image43.png"/><Relationship Id="rId5" Type="http://schemas.openxmlformats.org/officeDocument/2006/relationships/diagramLayout" Target="../diagrams/layout10.xml"/><Relationship Id="rId10" Type="http://schemas.openxmlformats.org/officeDocument/2006/relationships/image" Target="../media/image42.png"/><Relationship Id="rId4" Type="http://schemas.openxmlformats.org/officeDocument/2006/relationships/diagramData" Target="../diagrams/data10.xml"/><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1.xml"/><Relationship Id="rId7" Type="http://schemas.openxmlformats.org/officeDocument/2006/relationships/image" Target="../media/image4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 Target="slide47.xml"/><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5.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image" Target="../media/image61.png"/><Relationship Id="rId5" Type="http://schemas.microsoft.com/office/2007/relationships/hdphoto" Target="../media/hdphoto1.wdp"/><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27.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3.png"/><Relationship Id="rId7" Type="http://schemas.openxmlformats.org/officeDocument/2006/relationships/image" Target="../media/image7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2.png"/><Relationship Id="rId7" Type="http://schemas.openxmlformats.org/officeDocument/2006/relationships/diagramLayout" Target="../diagrams/layout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3.xml"/><Relationship Id="rId11" Type="http://schemas.openxmlformats.org/officeDocument/2006/relationships/image" Target="../media/image75.png"/><Relationship Id="rId5" Type="http://schemas.openxmlformats.org/officeDocument/2006/relationships/image" Target="../media/image74.png"/><Relationship Id="rId10" Type="http://schemas.microsoft.com/office/2007/relationships/diagramDrawing" Target="../diagrams/drawing13.xml"/><Relationship Id="rId4" Type="http://schemas.openxmlformats.org/officeDocument/2006/relationships/image" Target="../media/image73.png"/><Relationship Id="rId9" Type="http://schemas.openxmlformats.org/officeDocument/2006/relationships/diagramColors" Target="../diagrams/colors13.xml"/></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80.emf"/><Relationship Id="rId17" Type="http://schemas.openxmlformats.org/officeDocument/2006/relationships/image" Target="../media/image67.png"/><Relationship Id="rId2" Type="http://schemas.openxmlformats.org/officeDocument/2006/relationships/notesSlide" Target="../notesSlides/notesSlide1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79.emf"/><Relationship Id="rId5" Type="http://schemas.openxmlformats.org/officeDocument/2006/relationships/diagramQuickStyle" Target="../diagrams/quickStyle14.xml"/><Relationship Id="rId15" Type="http://schemas.openxmlformats.org/officeDocument/2006/relationships/slide" Target="slide44.xml"/><Relationship Id="rId10" Type="http://schemas.openxmlformats.org/officeDocument/2006/relationships/image" Target="../media/image78.emf"/><Relationship Id="rId4" Type="http://schemas.openxmlformats.org/officeDocument/2006/relationships/diagramLayout" Target="../diagrams/layout14.xml"/><Relationship Id="rId9" Type="http://schemas.openxmlformats.org/officeDocument/2006/relationships/image" Target="../media/image77.emf"/><Relationship Id="rId1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4.jp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5.xml"/><Relationship Id="rId7" Type="http://schemas.openxmlformats.org/officeDocument/2006/relationships/chart" Target="../charts/chart1.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34.png"/><Relationship Id="rId4" Type="http://schemas.openxmlformats.org/officeDocument/2006/relationships/diagramQuickStyle" Target="../diagrams/quickStyle15.xml"/><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slide" Target="slide2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117.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施思齐、刘悦、鲁晓刚</a:t>
            </a:r>
            <a:endParaRPr lang="en-US" altLang="zh-CN" sz="2400" dirty="0"/>
          </a:p>
          <a:p>
            <a:pPr eaLnBrk="1" hangingPunct="1"/>
            <a:fld id="{CC69852C-4AA5-48D6-969A-322DEAAD4E07}" type="datetime2">
              <a:rPr lang="zh-CN" altLang="en-US" sz="2400" smtClean="0"/>
              <a:t>2018年6月19日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 xmlns:a16="http://schemas.microsoft.com/office/drawing/2014/main"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 xmlns:a16="http://schemas.microsoft.com/office/drawing/2014/main"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 xmlns:a16="http://schemas.microsoft.com/office/drawing/2014/main"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 xmlns:a16="http://schemas.microsoft.com/office/drawing/2014/main"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 xmlns:a16="http://schemas.microsoft.com/office/drawing/2014/main"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 xmlns:a16="http://schemas.microsoft.com/office/drawing/2014/main"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 xmlns:a16="http://schemas.microsoft.com/office/drawing/2014/main"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 xmlns:a16="http://schemas.microsoft.com/office/drawing/2014/main"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 xmlns:a16="http://schemas.microsoft.com/office/drawing/2014/main"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 xmlns:a16="http://schemas.microsoft.com/office/drawing/2014/main"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 xmlns:a16="http://schemas.microsoft.com/office/drawing/2014/main"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 xmlns:a16="http://schemas.microsoft.com/office/drawing/2014/main"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 xmlns:a16="http://schemas.microsoft.com/office/drawing/2014/main"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 xmlns:a16="http://schemas.microsoft.com/office/drawing/2014/main"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 xmlns:a16="http://schemas.microsoft.com/office/drawing/2014/main"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 xmlns:a16="http://schemas.microsoft.com/office/drawing/2014/main"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 xmlns:a16="http://schemas.microsoft.com/office/drawing/2014/main"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a:solidFill>
                  <a:srgbClr val="FF0000"/>
                </a:solidFill>
              </a:rPr>
              <a:t>3. </a:t>
            </a:r>
            <a:r>
              <a:rPr lang="zh-CN" altLang="en-US" sz="2400" dirty="0">
                <a:solidFill>
                  <a:srgbClr val="FF0000"/>
                </a:solidFill>
              </a:rPr>
              <a:t>数据驱动的机器学习算法流程实现</a:t>
            </a:r>
          </a:p>
        </p:txBody>
      </p:sp>
      <p:sp>
        <p:nvSpPr>
          <p:cNvPr id="4" name="矩形 3">
            <a:extLst>
              <a:ext uri="{FF2B5EF4-FFF2-40B4-BE49-F238E27FC236}">
                <a16:creationId xmlns="" xmlns:a16="http://schemas.microsoft.com/office/drawing/2014/main"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 xmlns:a16="http://schemas.microsoft.com/office/drawing/2014/main"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 xmlns:a16="http://schemas.microsoft.com/office/drawing/2014/main"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 xmlns:a16="http://schemas.microsoft.com/office/drawing/2014/main"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 xmlns:a16="http://schemas.microsoft.com/office/drawing/2014/main"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 xmlns:a16="http://schemas.microsoft.com/office/drawing/2014/main"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 xmlns:a16="http://schemas.microsoft.com/office/drawing/2014/main"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 xmlns:a16="http://schemas.microsoft.com/office/drawing/2014/main"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 xmlns:a16="http://schemas.microsoft.com/office/drawing/2014/main"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 xmlns:a16="http://schemas.microsoft.com/office/drawing/2014/main"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 xmlns:a16="http://schemas.microsoft.com/office/drawing/2014/main"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 xmlns:a16="http://schemas.microsoft.com/office/drawing/2014/main"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 xmlns:a16="http://schemas.microsoft.com/office/drawing/2014/main"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 xmlns:a16="http://schemas.microsoft.com/office/drawing/2014/main"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 xmlns:a16="http://schemas.microsoft.com/office/drawing/2014/main"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 xmlns:a16="http://schemas.microsoft.com/office/drawing/2014/main" id="{CECA8150-B314-4343-9E2F-3BC62090D666}"/>
              </a:ext>
            </a:extLst>
          </p:cNvPr>
          <p:cNvPicPr>
            <a:picLocks noChangeAspect="1"/>
          </p:cNvPicPr>
          <p:nvPr/>
        </p:nvPicPr>
        <p:blipFill>
          <a:blip r:embed="rId7"/>
          <a:stretch>
            <a:fillRect/>
          </a:stretch>
        </p:blipFill>
        <p:spPr>
          <a:xfrm>
            <a:off x="139690" y="871631"/>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 xmlns:a16="http://schemas.microsoft.com/office/drawing/2014/main" id="{ECBE64E8-AFE4-44E0-9C2B-CB108F177C65}"/>
              </a:ext>
            </a:extLst>
          </p:cNvPr>
          <p:cNvPicPr>
            <a:picLocks noChangeAspect="1"/>
          </p:cNvPicPr>
          <p:nvPr/>
        </p:nvPicPr>
        <p:blipFill>
          <a:blip r:embed="rId2"/>
          <a:stretch>
            <a:fillRect/>
          </a:stretch>
        </p:blipFill>
        <p:spPr>
          <a:xfrm>
            <a:off x="211106" y="1092098"/>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 xmlns:a16="http://schemas.microsoft.com/office/drawing/2014/main" id="{53A249BF-D519-4AA5-8242-F6959912556C}"/>
              </a:ext>
            </a:extLst>
          </p:cNvPr>
          <p:cNvPicPr>
            <a:picLocks noChangeAspect="1"/>
          </p:cNvPicPr>
          <p:nvPr/>
        </p:nvPicPr>
        <p:blipFill>
          <a:blip r:embed="rId8"/>
          <a:stretch>
            <a:fillRect/>
          </a:stretch>
        </p:blipFill>
        <p:spPr>
          <a:xfrm>
            <a:off x="314334" y="937172"/>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 xmlns:a16="http://schemas.microsoft.com/office/drawing/2014/main" id="{EF26CB8F-29A9-4E44-80EA-DDCE7587ACAE}"/>
              </a:ext>
            </a:extLst>
          </p:cNvPr>
          <p:cNvPicPr>
            <a:picLocks noChangeAspect="1"/>
          </p:cNvPicPr>
          <p:nvPr/>
        </p:nvPicPr>
        <p:blipFill>
          <a:blip r:embed="rId5"/>
          <a:stretch>
            <a:fillRect/>
          </a:stretch>
        </p:blipFill>
        <p:spPr>
          <a:xfrm>
            <a:off x="253581" y="881130"/>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1"/>
                                        </p:tgtEl>
                                      </p:cBhvr>
                                      <p:by x="150000" y="15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2"/>
                                        </p:tgtEl>
                                      </p:cBhvr>
                                      <p:by x="150000" y="150000"/>
                                    </p:animScale>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23"/>
                                        </p:tgtEl>
                                      </p:cBhvr>
                                      <p:by x="150000" y="150000"/>
                                    </p:animScale>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1038777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 xmlns:a16="http://schemas.microsoft.com/office/drawing/2014/main" id="{FB5CEE58-B0F4-43AE-9F7B-C63074032CCD}"/>
              </a:ext>
            </a:extLst>
          </p:cNvPr>
          <p:cNvGrpSpPr/>
          <p:nvPr/>
        </p:nvGrpSpPr>
        <p:grpSpPr>
          <a:xfrm>
            <a:off x="63373" y="3900974"/>
            <a:ext cx="8634298" cy="2695528"/>
            <a:chOff x="-367347" y="3091493"/>
            <a:chExt cx="10077702" cy="2718635"/>
          </a:xfrm>
        </p:grpSpPr>
        <p:grpSp>
          <p:nvGrpSpPr>
            <p:cNvPr id="9" name="组合 8">
              <a:extLst>
                <a:ext uri="{FF2B5EF4-FFF2-40B4-BE49-F238E27FC236}">
                  <a16:creationId xmlns="" xmlns:a16="http://schemas.microsoft.com/office/drawing/2014/main" id="{632909BD-0233-43D7-9356-CBFB797FB539}"/>
                </a:ext>
              </a:extLst>
            </p:cNvPr>
            <p:cNvGrpSpPr/>
            <p:nvPr/>
          </p:nvGrpSpPr>
          <p:grpSpPr>
            <a:xfrm>
              <a:off x="-367347" y="3091493"/>
              <a:ext cx="10077702" cy="2718635"/>
              <a:chOff x="-1000278" y="3519828"/>
              <a:chExt cx="10077702" cy="2718635"/>
            </a:xfrm>
          </p:grpSpPr>
          <p:sp>
            <p:nvSpPr>
              <p:cNvPr id="11" name="矩形: 圆角 10">
                <a:extLst>
                  <a:ext uri="{FF2B5EF4-FFF2-40B4-BE49-F238E27FC236}">
                    <a16:creationId xmlns=""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 xmlns:a16="http://schemas.microsoft.com/office/drawing/2014/main" id="{D2AAC60F-F36E-4794-A8BB-D46628919294}"/>
                  </a:ext>
                </a:extLst>
              </p:cNvPr>
              <p:cNvSpPr txBox="1"/>
              <p:nvPr/>
            </p:nvSpPr>
            <p:spPr>
              <a:xfrm>
                <a:off x="4476017" y="4480719"/>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13" name="Picture 4" descr="http://s1.knowsky.com/20170221/ngnvdubua2w25.png">
                <a:extLst>
                  <a:ext uri="{FF2B5EF4-FFF2-40B4-BE49-F238E27FC236}">
                    <a16:creationId xmlns="" xmlns:a16="http://schemas.microsoft.com/office/drawing/2014/main" id="{8538DAB4-6D9C-47CA-A4B2-E8A734CEC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 xmlns:a16="http://schemas.microsoft.com/office/drawing/2014/main" id="{95674962-6380-4EA1-BE2A-50309A0A481D}"/>
                  </a:ext>
                </a:extLst>
              </p:cNvPr>
              <p:cNvPicPr>
                <a:picLocks noChangeAspect="1"/>
              </p:cNvPicPr>
              <p:nvPr/>
            </p:nvPicPr>
            <p:blipFill>
              <a:blip r:embed="rId3"/>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 xmlns:a16="http://schemas.microsoft.com/office/drawing/2014/main" id="{EE3515A2-C6EB-4107-ADF1-52CBCE82F295}"/>
                  </a:ext>
                </a:extLst>
              </p:cNvPr>
              <p:cNvPicPr>
                <a:picLocks noChangeAspect="1"/>
              </p:cNvPicPr>
              <p:nvPr/>
            </p:nvPicPr>
            <p:blipFill rotWithShape="1">
              <a:blip r:embed="rId4"/>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 xmlns:a16="http://schemas.microsoft.com/office/drawing/2014/main" id="{A3FEE4BB-FB7F-4E71-9E2C-E5D5839610C7}"/>
                  </a:ext>
                </a:extLst>
              </p:cNvPr>
              <p:cNvSpPr/>
              <p:nvPr/>
            </p:nvSpPr>
            <p:spPr>
              <a:xfrm>
                <a:off x="7930318" y="3554699"/>
                <a:ext cx="1147106"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 xmlns:a16="http://schemas.microsoft.com/office/drawing/2014/main" id="{686F975B-67AF-4785-9F67-A31B42EF9143}"/>
                </a:ext>
              </a:extLst>
            </p:cNvPr>
            <p:cNvSpPr txBox="1"/>
            <p:nvPr/>
          </p:nvSpPr>
          <p:spPr>
            <a:xfrm>
              <a:off x="525208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16" name="矩形 15">
            <a:extLst>
              <a:ext uri="{FF2B5EF4-FFF2-40B4-BE49-F238E27FC236}">
                <a16:creationId xmlns="" xmlns:a16="http://schemas.microsoft.com/office/drawing/2014/main" id="{03C04292-D3D1-4945-A940-07041F0DDE53}"/>
              </a:ext>
            </a:extLst>
          </p:cNvPr>
          <p:cNvSpPr/>
          <p:nvPr/>
        </p:nvSpPr>
        <p:spPr>
          <a:xfrm>
            <a:off x="1341001" y="435731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50BDD237-C9F5-4420-8DD4-5B765CF85463}"/>
              </a:ext>
            </a:extLst>
          </p:cNvPr>
          <p:cNvSpPr txBox="1"/>
          <p:nvPr/>
        </p:nvSpPr>
        <p:spPr>
          <a:xfrm>
            <a:off x="1440585" y="4448922"/>
            <a:ext cx="1357279" cy="307777"/>
          </a:xfrm>
          <a:prstGeom prst="rect">
            <a:avLst/>
          </a:prstGeom>
          <a:noFill/>
        </p:spPr>
        <p:txBody>
          <a:bodyPr wrap="square" rtlCol="0">
            <a:spAutoFit/>
          </a:bodyPr>
          <a:lstStyle/>
          <a:p>
            <a:r>
              <a:rPr lang="en-US" altLang="zh-CN" sz="1400" dirty="0"/>
              <a:t>K-means</a:t>
            </a:r>
            <a:r>
              <a:rPr lang="zh-CN" altLang="en-US" sz="1400" dirty="0"/>
              <a:t>聚类</a:t>
            </a:r>
          </a:p>
        </p:txBody>
      </p:sp>
      <p:sp>
        <p:nvSpPr>
          <p:cNvPr id="24" name="矩形 23">
            <a:extLst>
              <a:ext uri="{FF2B5EF4-FFF2-40B4-BE49-F238E27FC236}">
                <a16:creationId xmlns="" xmlns:a16="http://schemas.microsoft.com/office/drawing/2014/main" id="{7B7A72E4-E7C7-41D8-918F-AE5D5FA6E64A}"/>
              </a:ext>
            </a:extLst>
          </p:cNvPr>
          <p:cNvSpPr/>
          <p:nvPr/>
        </p:nvSpPr>
        <p:spPr>
          <a:xfrm>
            <a:off x="7795324" y="4132432"/>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25" name="图片 24">
            <a:extLst>
              <a:ext uri="{FF2B5EF4-FFF2-40B4-BE49-F238E27FC236}">
                <a16:creationId xmlns="" xmlns:a16="http://schemas.microsoft.com/office/drawing/2014/main" id="{4A03BA96-24E2-4633-AFCA-C6FF9F95B187}"/>
              </a:ext>
            </a:extLst>
          </p:cNvPr>
          <p:cNvPicPr>
            <a:picLocks noChangeAspect="1"/>
          </p:cNvPicPr>
          <p:nvPr/>
        </p:nvPicPr>
        <p:blipFill>
          <a:blip r:embed="rId5"/>
          <a:stretch>
            <a:fillRect/>
          </a:stretch>
        </p:blipFill>
        <p:spPr>
          <a:xfrm>
            <a:off x="7869005" y="4335206"/>
            <a:ext cx="647856" cy="252698"/>
          </a:xfrm>
          <a:prstGeom prst="rect">
            <a:avLst/>
          </a:prstGeom>
        </p:spPr>
      </p:pic>
      <p:sp>
        <p:nvSpPr>
          <p:cNvPr id="26" name="文本框 25">
            <a:extLst>
              <a:ext uri="{FF2B5EF4-FFF2-40B4-BE49-F238E27FC236}">
                <a16:creationId xmlns="" xmlns:a16="http://schemas.microsoft.com/office/drawing/2014/main" id="{C6F6EC8E-A6AE-469A-9AC2-8214BD9C9EC1}"/>
              </a:ext>
            </a:extLst>
          </p:cNvPr>
          <p:cNvSpPr txBox="1"/>
          <p:nvPr/>
        </p:nvSpPr>
        <p:spPr>
          <a:xfrm>
            <a:off x="7774361" y="4128042"/>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27" name="文本框 26">
            <a:extLst>
              <a:ext uri="{FF2B5EF4-FFF2-40B4-BE49-F238E27FC236}">
                <a16:creationId xmlns="" xmlns:a16="http://schemas.microsoft.com/office/drawing/2014/main" id="{69C17BE9-6F96-4866-B883-C5AD9F771A9B}"/>
              </a:ext>
            </a:extLst>
          </p:cNvPr>
          <p:cNvSpPr txBox="1"/>
          <p:nvPr/>
        </p:nvSpPr>
        <p:spPr>
          <a:xfrm>
            <a:off x="87629" y="2475419"/>
            <a:ext cx="3962933" cy="307777"/>
          </a:xfrm>
          <a:prstGeom prst="rect">
            <a:avLst/>
          </a:prstGeom>
          <a:noFill/>
        </p:spPr>
        <p:txBody>
          <a:bodyPr wrap="square" rtlCol="0">
            <a:spAutoFit/>
          </a:bodyPr>
          <a:lstStyle/>
          <a:p>
            <a:r>
              <a:rPr lang="zh-CN" altLang="en-US" sz="1400" b="1" dirty="0"/>
              <a:t>解决方案：</a:t>
            </a:r>
            <a:r>
              <a:rPr lang="zh-CN" altLang="en-US" sz="1400" dirty="0"/>
              <a:t>基于聚类的最优回归集成学习模型</a:t>
            </a:r>
          </a:p>
        </p:txBody>
      </p:sp>
      <p:sp>
        <p:nvSpPr>
          <p:cNvPr id="28" name="箭头: 右 27">
            <a:extLst>
              <a:ext uri="{FF2B5EF4-FFF2-40B4-BE49-F238E27FC236}">
                <a16:creationId xmlns="" xmlns:a16="http://schemas.microsoft.com/office/drawing/2014/main" id="{791D9618-2E2E-4E00-AA1A-9FDB70587DC9}"/>
              </a:ext>
            </a:extLst>
          </p:cNvPr>
          <p:cNvSpPr/>
          <p:nvPr/>
        </p:nvSpPr>
        <p:spPr>
          <a:xfrm>
            <a:off x="975644" y="49538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 xmlns:a16="http://schemas.microsoft.com/office/drawing/2014/main" id="{E3DADE83-A388-4264-9825-9B34A703FE7A}"/>
              </a:ext>
            </a:extLst>
          </p:cNvPr>
          <p:cNvPicPr>
            <a:picLocks noChangeAspect="1"/>
          </p:cNvPicPr>
          <p:nvPr/>
        </p:nvPicPr>
        <p:blipFill>
          <a:blip r:embed="rId6"/>
          <a:stretch>
            <a:fillRect/>
          </a:stretch>
        </p:blipFill>
        <p:spPr>
          <a:xfrm>
            <a:off x="1446241" y="4885547"/>
            <a:ext cx="1149291" cy="928474"/>
          </a:xfrm>
          <a:prstGeom prst="rect">
            <a:avLst/>
          </a:prstGeom>
        </p:spPr>
      </p:pic>
      <p:sp>
        <p:nvSpPr>
          <p:cNvPr id="31" name="矩形 30">
            <a:extLst>
              <a:ext uri="{FF2B5EF4-FFF2-40B4-BE49-F238E27FC236}">
                <a16:creationId xmlns="" xmlns:a16="http://schemas.microsoft.com/office/drawing/2014/main" id="{1E615737-D92D-4589-877D-46B71CA99D6B}"/>
              </a:ext>
            </a:extLst>
          </p:cNvPr>
          <p:cNvSpPr/>
          <p:nvPr/>
        </p:nvSpPr>
        <p:spPr>
          <a:xfrm>
            <a:off x="7801313" y="4721740"/>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32">
            <a:extLst>
              <a:ext uri="{FF2B5EF4-FFF2-40B4-BE49-F238E27FC236}">
                <a16:creationId xmlns="" xmlns:a16="http://schemas.microsoft.com/office/drawing/2014/main" id="{31672867-EBB2-40C3-A682-3631D4E630DE}"/>
              </a:ext>
            </a:extLst>
          </p:cNvPr>
          <p:cNvSpPr/>
          <p:nvPr/>
        </p:nvSpPr>
        <p:spPr>
          <a:xfrm>
            <a:off x="7821645" y="588404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 xmlns:a16="http://schemas.microsoft.com/office/drawing/2014/main" id="{200DD931-70E8-449C-B7AD-F8351669AF33}"/>
              </a:ext>
            </a:extLst>
          </p:cNvPr>
          <p:cNvPicPr>
            <a:picLocks noChangeAspect="1"/>
          </p:cNvPicPr>
          <p:nvPr/>
        </p:nvPicPr>
        <p:blipFill>
          <a:blip r:embed="rId5"/>
          <a:stretch>
            <a:fillRect/>
          </a:stretch>
        </p:blipFill>
        <p:spPr>
          <a:xfrm>
            <a:off x="7874995" y="4910399"/>
            <a:ext cx="647856" cy="252698"/>
          </a:xfrm>
          <a:prstGeom prst="rect">
            <a:avLst/>
          </a:prstGeom>
        </p:spPr>
      </p:pic>
      <p:sp>
        <p:nvSpPr>
          <p:cNvPr id="35" name="文本框 34">
            <a:extLst>
              <a:ext uri="{FF2B5EF4-FFF2-40B4-BE49-F238E27FC236}">
                <a16:creationId xmlns="" xmlns:a16="http://schemas.microsoft.com/office/drawing/2014/main" id="{CFB120DC-0FB6-4CB1-A0B2-09ABA227D8D7}"/>
              </a:ext>
            </a:extLst>
          </p:cNvPr>
          <p:cNvSpPr txBox="1"/>
          <p:nvPr/>
        </p:nvSpPr>
        <p:spPr>
          <a:xfrm>
            <a:off x="7780351" y="4703235"/>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38" name="图片 37">
            <a:extLst>
              <a:ext uri="{FF2B5EF4-FFF2-40B4-BE49-F238E27FC236}">
                <a16:creationId xmlns="" xmlns:a16="http://schemas.microsoft.com/office/drawing/2014/main" id="{FD080D6A-B063-4F24-9333-D12F2A245E2C}"/>
              </a:ext>
            </a:extLst>
          </p:cNvPr>
          <p:cNvPicPr>
            <a:picLocks noChangeAspect="1"/>
          </p:cNvPicPr>
          <p:nvPr/>
        </p:nvPicPr>
        <p:blipFill>
          <a:blip r:embed="rId5"/>
          <a:stretch>
            <a:fillRect/>
          </a:stretch>
        </p:blipFill>
        <p:spPr>
          <a:xfrm>
            <a:off x="7902527" y="6092851"/>
            <a:ext cx="647856" cy="252698"/>
          </a:xfrm>
          <a:prstGeom prst="rect">
            <a:avLst/>
          </a:prstGeom>
        </p:spPr>
      </p:pic>
      <p:sp>
        <p:nvSpPr>
          <p:cNvPr id="39" name="文本框 38">
            <a:extLst>
              <a:ext uri="{FF2B5EF4-FFF2-40B4-BE49-F238E27FC236}">
                <a16:creationId xmlns="" xmlns:a16="http://schemas.microsoft.com/office/drawing/2014/main" id="{11C55BD2-E9B7-4005-82BF-B4B8D616ED6E}"/>
              </a:ext>
            </a:extLst>
          </p:cNvPr>
          <p:cNvSpPr txBox="1"/>
          <p:nvPr/>
        </p:nvSpPr>
        <p:spPr>
          <a:xfrm>
            <a:off x="7807883" y="5885687"/>
            <a:ext cx="889788" cy="276998"/>
          </a:xfrm>
          <a:prstGeom prst="rect">
            <a:avLst/>
          </a:prstGeom>
          <a:noFill/>
        </p:spPr>
        <p:txBody>
          <a:bodyPr wrap="square" rtlCol="0">
            <a:spAutoFit/>
          </a:bodyPr>
          <a:lstStyle/>
          <a:p>
            <a:r>
              <a:rPr lang="en-US" altLang="zh-CN" sz="1200" dirty="0" err="1"/>
              <a:t>BestM_n</a:t>
            </a:r>
            <a:endParaRPr lang="zh-CN" altLang="en-US" sz="1200" dirty="0"/>
          </a:p>
        </p:txBody>
      </p:sp>
      <p:grpSp>
        <p:nvGrpSpPr>
          <p:cNvPr id="44" name="组合 43">
            <a:extLst>
              <a:ext uri="{FF2B5EF4-FFF2-40B4-BE49-F238E27FC236}">
                <a16:creationId xmlns="" xmlns:a16="http://schemas.microsoft.com/office/drawing/2014/main" id="{C1BA1B12-AF67-4FB5-80EE-1B3C9B251798}"/>
              </a:ext>
            </a:extLst>
          </p:cNvPr>
          <p:cNvGrpSpPr/>
          <p:nvPr/>
        </p:nvGrpSpPr>
        <p:grpSpPr>
          <a:xfrm>
            <a:off x="139971" y="4648205"/>
            <a:ext cx="1533060" cy="955411"/>
            <a:chOff x="381410" y="2284858"/>
            <a:chExt cx="1789343" cy="1032097"/>
          </a:xfrm>
        </p:grpSpPr>
        <p:grpSp>
          <p:nvGrpSpPr>
            <p:cNvPr id="45" name="组合 44">
              <a:extLst>
                <a:ext uri="{FF2B5EF4-FFF2-40B4-BE49-F238E27FC236}">
                  <a16:creationId xmlns=""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8" name="流程图: 磁盘 47">
                <a:extLst>
                  <a:ext uri="{FF2B5EF4-FFF2-40B4-BE49-F238E27FC236}">
                    <a16:creationId xmlns=""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9" name="流程图: 磁盘 48">
                <a:extLst>
                  <a:ext uri="{FF2B5EF4-FFF2-40B4-BE49-F238E27FC236}">
                    <a16:creationId xmlns=""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46" name="文本框 45">
              <a:extLst>
                <a:ext uri="{FF2B5EF4-FFF2-40B4-BE49-F238E27FC236}">
                  <a16:creationId xmlns="" xmlns:a16="http://schemas.microsoft.com/office/drawing/2014/main" id="{4C1887ED-39E8-4E1A-8829-1AC2A17E259B}"/>
                </a:ext>
              </a:extLst>
            </p:cNvPr>
            <p:cNvSpPr txBox="1"/>
            <p:nvPr/>
          </p:nvSpPr>
          <p:spPr>
            <a:xfrm>
              <a:off x="381410" y="2284858"/>
              <a:ext cx="1789343" cy="265984"/>
            </a:xfrm>
            <a:prstGeom prst="rect">
              <a:avLst/>
            </a:prstGeom>
            <a:noFill/>
          </p:spPr>
          <p:txBody>
            <a:bodyPr wrap="square" rtlCol="0">
              <a:spAutoFit/>
            </a:bodyPr>
            <a:lstStyle/>
            <a:p>
              <a:r>
                <a:rPr lang="zh-CN" altLang="en-US" sz="1000" dirty="0"/>
                <a:t>混合数据</a:t>
              </a:r>
            </a:p>
          </p:txBody>
        </p:sp>
      </p:grpSp>
      <p:sp>
        <p:nvSpPr>
          <p:cNvPr id="61" name="文本框 60">
            <a:extLst>
              <a:ext uri="{FF2B5EF4-FFF2-40B4-BE49-F238E27FC236}">
                <a16:creationId xmlns="" xmlns:a16="http://schemas.microsoft.com/office/drawing/2014/main" id="{35830E7F-6CF2-46F5-9A1D-C9EA0EF533AF}"/>
              </a:ext>
            </a:extLst>
          </p:cNvPr>
          <p:cNvSpPr txBox="1"/>
          <p:nvPr/>
        </p:nvSpPr>
        <p:spPr>
          <a:xfrm>
            <a:off x="423685" y="1155151"/>
            <a:ext cx="8449383" cy="954107"/>
          </a:xfrm>
          <a:prstGeom prst="rect">
            <a:avLst/>
          </a:prstGeom>
          <a:noFill/>
        </p:spPr>
        <p:txBody>
          <a:bodyPr wrap="square" rtlCol="0">
            <a:spAutoFit/>
          </a:bodyPr>
          <a:lstStyle/>
          <a:p>
            <a:r>
              <a:rPr lang="zh-CN" altLang="en-US" sz="1400" b="1" dirty="0"/>
              <a:t>问题描述</a:t>
            </a:r>
            <a:r>
              <a:rPr lang="zh-CN" altLang="en-US" sz="1400" dirty="0"/>
              <a:t>：</a:t>
            </a:r>
            <a:endParaRPr lang="en-US" altLang="zh-CN" sz="1400" dirty="0"/>
          </a:p>
          <a:p>
            <a:r>
              <a:rPr lang="zh-CN" altLang="en-US" sz="1400" dirty="0"/>
              <a:t>材料数据通常呈现</a:t>
            </a:r>
            <a:r>
              <a:rPr lang="zh-CN" altLang="en-US" sz="1400" b="1" dirty="0">
                <a:solidFill>
                  <a:srgbClr val="FF0000"/>
                </a:solidFill>
              </a:rPr>
              <a:t>小样本、高维度和分布不均匀的特点</a:t>
            </a:r>
            <a:r>
              <a:rPr lang="zh-CN" altLang="en-US" sz="1400" dirty="0"/>
              <a:t>，综合样本物理背景的复杂性</a:t>
            </a:r>
            <a:r>
              <a:rPr lang="en-US" altLang="zh-CN" sz="1400" dirty="0"/>
              <a:t>(</a:t>
            </a:r>
            <a:r>
              <a:rPr lang="zh-CN" altLang="en-US" sz="1400" dirty="0"/>
              <a:t>如合金的屈服极限，在</a:t>
            </a:r>
            <a:r>
              <a:rPr lang="zh-CN" altLang="en-US" sz="14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400" dirty="0"/>
              <a:t>) </a:t>
            </a:r>
            <a:r>
              <a:rPr lang="zh-CN" altLang="en-US" sz="1400" dirty="0"/>
              <a:t>，所以难以找到一种单一的模型对高维且具有一定物理复杂性背景的小样本进行建模。</a:t>
            </a:r>
          </a:p>
        </p:txBody>
      </p:sp>
      <p:sp>
        <p:nvSpPr>
          <p:cNvPr id="62" name="文本框 61">
            <a:extLst>
              <a:ext uri="{FF2B5EF4-FFF2-40B4-BE49-F238E27FC236}">
                <a16:creationId xmlns="" xmlns:a16="http://schemas.microsoft.com/office/drawing/2014/main" id="{B2332F02-0052-4990-A2CE-C2E9DDE83EC8}"/>
              </a:ext>
            </a:extLst>
          </p:cNvPr>
          <p:cNvSpPr txBox="1"/>
          <p:nvPr/>
        </p:nvSpPr>
        <p:spPr>
          <a:xfrm>
            <a:off x="3576957" y="5368956"/>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 xmlns:a16="http://schemas.microsoft.com/office/drawing/2014/main" id="{D54C833F-913C-4087-BD1A-A380C1A5D544}"/>
              </a:ext>
            </a:extLst>
          </p:cNvPr>
          <p:cNvSpPr txBox="1"/>
          <p:nvPr/>
        </p:nvSpPr>
        <p:spPr>
          <a:xfrm>
            <a:off x="8039733" y="5360963"/>
            <a:ext cx="461665" cy="525980"/>
          </a:xfrm>
          <a:prstGeom prst="rect">
            <a:avLst/>
          </a:prstGeom>
          <a:noFill/>
        </p:spPr>
        <p:txBody>
          <a:bodyPr vert="eaVert" wrap="square" rtlCol="0">
            <a:spAutoFit/>
          </a:bodyPr>
          <a:lstStyle/>
          <a:p>
            <a:r>
              <a:rPr lang="en-US" altLang="zh-CN" dirty="0"/>
              <a:t>….</a:t>
            </a:r>
            <a:endParaRPr lang="zh-CN" altLang="en-US" dirty="0"/>
          </a:p>
        </p:txBody>
      </p:sp>
      <p:sp>
        <p:nvSpPr>
          <p:cNvPr id="51" name="矩形: 圆角 50">
            <a:extLst>
              <a:ext uri="{FF2B5EF4-FFF2-40B4-BE49-F238E27FC236}">
                <a16:creationId xmlns=""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 xmlns:a16="http://schemas.microsoft.com/office/drawing/2014/main" id="{4B7B858E-E5F5-4198-9C57-D5E19F05CC3D}"/>
              </a:ext>
            </a:extLst>
          </p:cNvPr>
          <p:cNvSpPr/>
          <p:nvPr/>
        </p:nvSpPr>
        <p:spPr>
          <a:xfrm>
            <a:off x="1242455" y="3935549"/>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 xmlns:a16="http://schemas.microsoft.com/office/drawing/2014/main" id="{37F0C5BD-AE35-4C52-A496-28FB77DA37FC}"/>
              </a:ext>
            </a:extLst>
          </p:cNvPr>
          <p:cNvSpPr/>
          <p:nvPr/>
        </p:nvSpPr>
        <p:spPr>
          <a:xfrm>
            <a:off x="3294915" y="4054990"/>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 xmlns:a16="http://schemas.microsoft.com/office/drawing/2014/main" id="{D950A544-B64B-404F-ABB0-3C0B3AD5DAE6}"/>
              </a:ext>
            </a:extLst>
          </p:cNvPr>
          <p:cNvSpPr/>
          <p:nvPr/>
        </p:nvSpPr>
        <p:spPr>
          <a:xfrm>
            <a:off x="2822436" y="445802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 xmlns:a16="http://schemas.microsoft.com/office/drawing/2014/main" id="{E9374125-89E6-442A-9457-B345781FE435}"/>
              </a:ext>
            </a:extLst>
          </p:cNvPr>
          <p:cNvSpPr/>
          <p:nvPr/>
        </p:nvSpPr>
        <p:spPr>
          <a:xfrm>
            <a:off x="2822436" y="483193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 xmlns:a16="http://schemas.microsoft.com/office/drawing/2014/main" id="{BBD44E47-E7A2-438D-940A-814556822709}"/>
              </a:ext>
            </a:extLst>
          </p:cNvPr>
          <p:cNvSpPr/>
          <p:nvPr/>
        </p:nvSpPr>
        <p:spPr>
          <a:xfrm>
            <a:off x="2813620" y="548124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 xmlns:a16="http://schemas.microsoft.com/office/drawing/2014/main" id="{55D5BD5B-4149-4EC5-9356-B5E399CF677C}"/>
              </a:ext>
            </a:extLst>
          </p:cNvPr>
          <p:cNvPicPr>
            <a:picLocks noChangeAspect="1"/>
          </p:cNvPicPr>
          <p:nvPr/>
        </p:nvPicPr>
        <p:blipFill>
          <a:blip r:embed="rId7"/>
          <a:stretch>
            <a:fillRect/>
          </a:stretch>
        </p:blipFill>
        <p:spPr>
          <a:xfrm>
            <a:off x="3389771" y="4100139"/>
            <a:ext cx="775281" cy="499380"/>
          </a:xfrm>
          <a:prstGeom prst="rect">
            <a:avLst/>
          </a:prstGeom>
          <a:ln>
            <a:solidFill>
              <a:srgbClr val="33A8C7"/>
            </a:solidFill>
          </a:ln>
        </p:spPr>
      </p:pic>
      <p:pic>
        <p:nvPicPr>
          <p:cNvPr id="70" name="图片 69">
            <a:extLst>
              <a:ext uri="{FF2B5EF4-FFF2-40B4-BE49-F238E27FC236}">
                <a16:creationId xmlns="" xmlns:a16="http://schemas.microsoft.com/office/drawing/2014/main" id="{2CD59F35-CA69-4534-A88C-7DA2DC7FAE10}"/>
              </a:ext>
            </a:extLst>
          </p:cNvPr>
          <p:cNvPicPr>
            <a:picLocks noChangeAspect="1"/>
          </p:cNvPicPr>
          <p:nvPr/>
        </p:nvPicPr>
        <p:blipFill>
          <a:blip r:embed="rId8"/>
          <a:stretch>
            <a:fillRect/>
          </a:stretch>
        </p:blipFill>
        <p:spPr>
          <a:xfrm>
            <a:off x="3389771" y="4648205"/>
            <a:ext cx="775281" cy="499380"/>
          </a:xfrm>
          <a:prstGeom prst="rect">
            <a:avLst/>
          </a:prstGeom>
          <a:ln>
            <a:solidFill>
              <a:srgbClr val="33A8C7"/>
            </a:solidFill>
          </a:ln>
        </p:spPr>
      </p:pic>
      <p:pic>
        <p:nvPicPr>
          <p:cNvPr id="72" name="图片 71">
            <a:extLst>
              <a:ext uri="{FF2B5EF4-FFF2-40B4-BE49-F238E27FC236}">
                <a16:creationId xmlns="" xmlns:a16="http://schemas.microsoft.com/office/drawing/2014/main" id="{527CBBA6-EF81-4BF5-A048-C1F2B4444112}"/>
              </a:ext>
            </a:extLst>
          </p:cNvPr>
          <p:cNvPicPr>
            <a:picLocks noChangeAspect="1"/>
          </p:cNvPicPr>
          <p:nvPr/>
        </p:nvPicPr>
        <p:blipFill>
          <a:blip r:embed="rId9"/>
          <a:stretch>
            <a:fillRect/>
          </a:stretch>
        </p:blipFill>
        <p:spPr>
          <a:xfrm>
            <a:off x="3389771" y="5853786"/>
            <a:ext cx="772004" cy="517935"/>
          </a:xfrm>
          <a:prstGeom prst="rect">
            <a:avLst/>
          </a:prstGeom>
          <a:ln>
            <a:solidFill>
              <a:schemeClr val="accent1"/>
            </a:solidFill>
          </a:ln>
        </p:spPr>
      </p:pic>
      <p:sp>
        <p:nvSpPr>
          <p:cNvPr id="73" name="文本框 72">
            <a:extLst>
              <a:ext uri="{FF2B5EF4-FFF2-40B4-BE49-F238E27FC236}">
                <a16:creationId xmlns="" xmlns:a16="http://schemas.microsoft.com/office/drawing/2014/main" id="{3421C0E2-A269-44BD-B984-928E331332CB}"/>
              </a:ext>
            </a:extLst>
          </p:cNvPr>
          <p:cNvSpPr txBox="1"/>
          <p:nvPr/>
        </p:nvSpPr>
        <p:spPr>
          <a:xfrm>
            <a:off x="3445064" y="4174679"/>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74" name="文本框 73">
            <a:extLst>
              <a:ext uri="{FF2B5EF4-FFF2-40B4-BE49-F238E27FC236}">
                <a16:creationId xmlns="" xmlns:a16="http://schemas.microsoft.com/office/drawing/2014/main" id="{0313CC91-4479-4108-94EE-FCCA8FA656CA}"/>
              </a:ext>
            </a:extLst>
          </p:cNvPr>
          <p:cNvSpPr txBox="1"/>
          <p:nvPr/>
        </p:nvSpPr>
        <p:spPr>
          <a:xfrm>
            <a:off x="3440698" y="4729479"/>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76" name="文本框 75">
            <a:extLst>
              <a:ext uri="{FF2B5EF4-FFF2-40B4-BE49-F238E27FC236}">
                <a16:creationId xmlns="" xmlns:a16="http://schemas.microsoft.com/office/drawing/2014/main" id="{6EED5F7D-29B7-4D52-B348-4E63ED2AF427}"/>
              </a:ext>
            </a:extLst>
          </p:cNvPr>
          <p:cNvSpPr txBox="1"/>
          <p:nvPr/>
        </p:nvSpPr>
        <p:spPr>
          <a:xfrm>
            <a:off x="3400119" y="5983437"/>
            <a:ext cx="889788" cy="276998"/>
          </a:xfrm>
          <a:prstGeom prst="rect">
            <a:avLst/>
          </a:prstGeom>
          <a:noFill/>
        </p:spPr>
        <p:txBody>
          <a:bodyPr wrap="square" rtlCol="0">
            <a:spAutoFit/>
          </a:bodyPr>
          <a:lstStyle/>
          <a:p>
            <a:r>
              <a:rPr lang="en-US" altLang="zh-CN" sz="1200" dirty="0" err="1"/>
              <a:t>cluster_n</a:t>
            </a:r>
            <a:endParaRPr lang="zh-CN" altLang="en-US" sz="1200" dirty="0"/>
          </a:p>
        </p:txBody>
      </p:sp>
      <p:sp>
        <p:nvSpPr>
          <p:cNvPr id="55" name="矩形 54">
            <a:extLst>
              <a:ext uri="{FF2B5EF4-FFF2-40B4-BE49-F238E27FC236}">
                <a16:creationId xmlns="" xmlns:a16="http://schemas.microsoft.com/office/drawing/2014/main" id="{5A659B95-360D-4CE5-98B2-59731D12034C}"/>
              </a:ext>
            </a:extLst>
          </p:cNvPr>
          <p:cNvSpPr/>
          <p:nvPr/>
        </p:nvSpPr>
        <p:spPr>
          <a:xfrm>
            <a:off x="1334514" y="2948057"/>
            <a:ext cx="3185529"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 xmlns:a16="http://schemas.microsoft.com/office/drawing/2014/main" id="{8FF50CDC-6140-47DF-BEFE-03C5C5E38AFA}"/>
              </a:ext>
            </a:extLst>
          </p:cNvPr>
          <p:cNvSpPr txBox="1"/>
          <p:nvPr/>
        </p:nvSpPr>
        <p:spPr>
          <a:xfrm>
            <a:off x="1440585" y="2990362"/>
            <a:ext cx="2989485" cy="646331"/>
          </a:xfrm>
          <a:prstGeom prst="rect">
            <a:avLst/>
          </a:prstGeom>
          <a:noFill/>
        </p:spPr>
        <p:txBody>
          <a:bodyPr wrap="square" rtlCol="0">
            <a:spAutoFit/>
          </a:bodyPr>
          <a:lstStyle/>
          <a:p>
            <a:r>
              <a:rPr lang="zh-CN" altLang="en-US" sz="1200" dirty="0"/>
              <a:t>把样本投射到特征空间并利用聚类的方法把样本划分为不同的簇，</a:t>
            </a:r>
            <a:r>
              <a:rPr lang="zh-CN" altLang="en-US" sz="1200" b="1" dirty="0"/>
              <a:t>簇内样本的特性相似、簇间样本的特性不同。</a:t>
            </a:r>
          </a:p>
        </p:txBody>
      </p:sp>
      <p:sp>
        <p:nvSpPr>
          <p:cNvPr id="78" name="箭头: 右 77">
            <a:extLst>
              <a:ext uri="{FF2B5EF4-FFF2-40B4-BE49-F238E27FC236}">
                <a16:creationId xmlns="" xmlns:a16="http://schemas.microsoft.com/office/drawing/2014/main" id="{5CEEF1DE-A3CC-4931-BA12-1579B8C87C77}"/>
              </a:ext>
            </a:extLst>
          </p:cNvPr>
          <p:cNvSpPr/>
          <p:nvPr/>
        </p:nvSpPr>
        <p:spPr>
          <a:xfrm>
            <a:off x="4439045" y="424275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 xmlns:a16="http://schemas.microsoft.com/office/drawing/2014/main" id="{C832ADAD-1B7B-4A6F-B454-6FE2E2F64BEE}"/>
              </a:ext>
            </a:extLst>
          </p:cNvPr>
          <p:cNvSpPr/>
          <p:nvPr/>
        </p:nvSpPr>
        <p:spPr>
          <a:xfrm>
            <a:off x="4797453" y="2948799"/>
            <a:ext cx="2841641"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 xmlns:a16="http://schemas.microsoft.com/office/drawing/2014/main" id="{5E13D233-DDF5-4877-ABEE-6619A1A37D83}"/>
              </a:ext>
            </a:extLst>
          </p:cNvPr>
          <p:cNvSpPr txBox="1"/>
          <p:nvPr/>
        </p:nvSpPr>
        <p:spPr>
          <a:xfrm>
            <a:off x="4748155" y="3032302"/>
            <a:ext cx="2989485" cy="461665"/>
          </a:xfrm>
          <a:prstGeom prst="rect">
            <a:avLst/>
          </a:prstGeom>
          <a:noFill/>
        </p:spPr>
        <p:txBody>
          <a:bodyPr wrap="square" rtlCol="0">
            <a:spAutoFit/>
          </a:bodyPr>
          <a:lstStyle/>
          <a:p>
            <a:r>
              <a:rPr lang="zh-CN" altLang="en-US" sz="1200" dirty="0"/>
              <a:t>针对不同的簇，</a:t>
            </a:r>
            <a:r>
              <a:rPr lang="zh-CN" altLang="en-US" sz="1200" b="1" dirty="0"/>
              <a:t>依据预测精度</a:t>
            </a:r>
            <a:r>
              <a:rPr lang="zh-CN" altLang="en-US" sz="1200" dirty="0"/>
              <a:t>选择最优的回归模型。</a:t>
            </a:r>
            <a:endParaRPr lang="zh-CN" altLang="en-US" sz="1200" b="1" dirty="0"/>
          </a:p>
        </p:txBody>
      </p:sp>
      <p:sp>
        <p:nvSpPr>
          <p:cNvPr id="85" name="箭头: 右 84">
            <a:extLst>
              <a:ext uri="{FF2B5EF4-FFF2-40B4-BE49-F238E27FC236}">
                <a16:creationId xmlns="" xmlns:a16="http://schemas.microsoft.com/office/drawing/2014/main" id="{2B39B7B9-0497-49CE-AA5A-FDE8A474A1A5}"/>
              </a:ext>
            </a:extLst>
          </p:cNvPr>
          <p:cNvSpPr/>
          <p:nvPr/>
        </p:nvSpPr>
        <p:spPr>
          <a:xfrm>
            <a:off x="4439045" y="479489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 xmlns:a16="http://schemas.microsoft.com/office/drawing/2014/main" id="{07F06710-78A9-47A4-8FEC-C420ABC3A472}"/>
              </a:ext>
            </a:extLst>
          </p:cNvPr>
          <p:cNvSpPr/>
          <p:nvPr/>
        </p:nvSpPr>
        <p:spPr>
          <a:xfrm>
            <a:off x="4449493" y="595014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 xmlns:a16="http://schemas.microsoft.com/office/drawing/2014/main" id="{767C7E48-7E38-4006-81E0-43E24FE4867D}"/>
              </a:ext>
            </a:extLst>
          </p:cNvPr>
          <p:cNvSpPr/>
          <p:nvPr/>
        </p:nvSpPr>
        <p:spPr>
          <a:xfrm>
            <a:off x="7502719" y="424433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 xmlns:a16="http://schemas.microsoft.com/office/drawing/2014/main" id="{ECA77F04-22B0-4407-BB4C-DAFD5077AD12}"/>
              </a:ext>
            </a:extLst>
          </p:cNvPr>
          <p:cNvSpPr/>
          <p:nvPr/>
        </p:nvSpPr>
        <p:spPr>
          <a:xfrm>
            <a:off x="7502719" y="479647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 xmlns:a16="http://schemas.microsoft.com/office/drawing/2014/main" id="{272A36F5-59AB-410E-AFEC-369522EA1CD0}"/>
              </a:ext>
            </a:extLst>
          </p:cNvPr>
          <p:cNvSpPr/>
          <p:nvPr/>
        </p:nvSpPr>
        <p:spPr>
          <a:xfrm>
            <a:off x="7513167" y="595172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0" name="矩形 89">
            <a:extLst>
              <a:ext uri="{FF2B5EF4-FFF2-40B4-BE49-F238E27FC236}">
                <a16:creationId xmlns="" xmlns:a16="http://schemas.microsoft.com/office/drawing/2014/main" id="{24472316-9911-42DC-9C7B-F2DE9DB53D5F}"/>
              </a:ext>
            </a:extLst>
          </p:cNvPr>
          <p:cNvSpPr/>
          <p:nvPr/>
        </p:nvSpPr>
        <p:spPr>
          <a:xfrm>
            <a:off x="7888645" y="2948057"/>
            <a:ext cx="721175"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 xmlns:a16="http://schemas.microsoft.com/office/drawing/2014/main" id="{42238F6F-AA21-4DC2-8913-A5AA4984476F}"/>
              </a:ext>
            </a:extLst>
          </p:cNvPr>
          <p:cNvSpPr txBox="1"/>
          <p:nvPr/>
        </p:nvSpPr>
        <p:spPr>
          <a:xfrm>
            <a:off x="7838124" y="3224009"/>
            <a:ext cx="822216" cy="276999"/>
          </a:xfrm>
          <a:prstGeom prst="rect">
            <a:avLst/>
          </a:prstGeom>
          <a:noFill/>
        </p:spPr>
        <p:txBody>
          <a:bodyPr wrap="square" rtlCol="0">
            <a:spAutoFit/>
          </a:bodyPr>
          <a:lstStyle/>
          <a:p>
            <a:pPr algn="ctr"/>
            <a:r>
              <a:rPr lang="zh-CN" altLang="en-US" sz="1200" b="1" dirty="0"/>
              <a:t>异构集成</a:t>
            </a:r>
          </a:p>
        </p:txBody>
      </p:sp>
      <p:sp>
        <p:nvSpPr>
          <p:cNvPr id="92" name="矩形 91">
            <a:extLst>
              <a:ext uri="{FF2B5EF4-FFF2-40B4-BE49-F238E27FC236}">
                <a16:creationId xmlns="" xmlns:a16="http://schemas.microsoft.com/office/drawing/2014/main" id="{9FD85A4A-4CE6-4317-B75E-A64F1C8AD4D6}"/>
              </a:ext>
            </a:extLst>
          </p:cNvPr>
          <p:cNvSpPr/>
          <p:nvPr/>
        </p:nvSpPr>
        <p:spPr>
          <a:xfrm>
            <a:off x="135805" y="2924944"/>
            <a:ext cx="721175"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 xmlns:a16="http://schemas.microsoft.com/office/drawing/2014/main" id="{114EEF5E-69ED-4DA0-BF42-89416B5A0729}"/>
              </a:ext>
            </a:extLst>
          </p:cNvPr>
          <p:cNvSpPr txBox="1"/>
          <p:nvPr/>
        </p:nvSpPr>
        <p:spPr>
          <a:xfrm>
            <a:off x="184430" y="3082981"/>
            <a:ext cx="673890" cy="461665"/>
          </a:xfrm>
          <a:prstGeom prst="rect">
            <a:avLst/>
          </a:prstGeom>
          <a:noFill/>
        </p:spPr>
        <p:txBody>
          <a:bodyPr wrap="square" rtlCol="0">
            <a:spAutoFit/>
          </a:bodyPr>
          <a:lstStyle/>
          <a:p>
            <a:r>
              <a:rPr lang="zh-CN" altLang="en-US" sz="1200" b="1" dirty="0"/>
              <a:t>输入混合样本</a:t>
            </a:r>
          </a:p>
        </p:txBody>
      </p:sp>
      <p:sp>
        <p:nvSpPr>
          <p:cNvPr id="94" name="箭头: 右 93">
            <a:extLst>
              <a:ext uri="{FF2B5EF4-FFF2-40B4-BE49-F238E27FC236}">
                <a16:creationId xmlns="" xmlns:a16="http://schemas.microsoft.com/office/drawing/2014/main" id="{DCD62D23-763F-44C7-AE99-4E5E026A858C}"/>
              </a:ext>
            </a:extLst>
          </p:cNvPr>
          <p:cNvSpPr/>
          <p:nvPr/>
        </p:nvSpPr>
        <p:spPr>
          <a:xfrm>
            <a:off x="954361" y="3131492"/>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 xmlns:a16="http://schemas.microsoft.com/office/drawing/2014/main" id="{EBDAE4D1-4639-43E9-9AE1-37F08D74AA3E}"/>
              </a:ext>
            </a:extLst>
          </p:cNvPr>
          <p:cNvSpPr/>
          <p:nvPr/>
        </p:nvSpPr>
        <p:spPr>
          <a:xfrm>
            <a:off x="4514960" y="3131492"/>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 xmlns:a16="http://schemas.microsoft.com/office/drawing/2014/main" id="{9024A047-BF2F-446C-B391-76BD50F6AC7F}"/>
              </a:ext>
            </a:extLst>
          </p:cNvPr>
          <p:cNvSpPr/>
          <p:nvPr/>
        </p:nvSpPr>
        <p:spPr>
          <a:xfrm>
            <a:off x="7642584" y="311764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 xmlns:a16="http://schemas.microsoft.com/office/drawing/2014/main"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 xmlns:a16="http://schemas.microsoft.com/office/drawing/2014/main" val="1353629867"/>
                    </a:ext>
                  </a:extLst>
                </a:gridCol>
                <a:gridCol w="3201247">
                  <a:extLst>
                    <a:ext uri="{9D8B030D-6E8A-4147-A177-3AD203B41FA5}">
                      <a16:colId xmlns="" xmlns:a16="http://schemas.microsoft.com/office/drawing/2014/main" val="2810265100"/>
                    </a:ext>
                  </a:extLst>
                </a:gridCol>
                <a:gridCol w="2286605">
                  <a:extLst>
                    <a:ext uri="{9D8B030D-6E8A-4147-A177-3AD203B41FA5}">
                      <a16:colId xmlns="" xmlns:a16="http://schemas.microsoft.com/office/drawing/2014/main" val="2323414777"/>
                    </a:ext>
                  </a:extLst>
                </a:gridCol>
                <a:gridCol w="2118118">
                  <a:extLst>
                    <a:ext uri="{9D8B030D-6E8A-4147-A177-3AD203B41FA5}">
                      <a16:colId xmlns="" xmlns:a16="http://schemas.microsoft.com/office/drawing/2014/main" val="3692848104"/>
                    </a:ext>
                  </a:extLst>
                </a:gridCol>
              </a:tblGrid>
              <a:tr h="162140">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906739"/>
                  </a:ext>
                </a:extLst>
              </a:tr>
            </a:tbl>
          </a:graphicData>
        </a:graphic>
      </p:graphicFrame>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 xmlns:a16="http://schemas.microsoft.com/office/drawing/2014/main"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 xmlns:a16="http://schemas.microsoft.com/office/drawing/2014/main" id="{88A8101E-C095-4AC9-BD7D-3BEC39B4859B}"/>
              </a:ext>
            </a:extLst>
          </p:cNvPr>
          <p:cNvSpPr/>
          <p:nvPr/>
        </p:nvSpPr>
        <p:spPr>
          <a:xfrm>
            <a:off x="4139952" y="4351287"/>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删除热处理空缺样本</a:t>
            </a:r>
          </a:p>
        </p:txBody>
      </p:sp>
      <p:sp>
        <p:nvSpPr>
          <p:cNvPr id="15" name="矩形 14">
            <a:extLst>
              <a:ext uri="{FF2B5EF4-FFF2-40B4-BE49-F238E27FC236}">
                <a16:creationId xmlns=""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 xmlns:a16="http://schemas.microsoft.com/office/drawing/2014/main" id="{00CC1DD7-4C61-484C-84B1-53115A3B7CC1}"/>
              </a:ext>
            </a:extLst>
          </p:cNvPr>
          <p:cNvSpPr/>
          <p:nvPr/>
        </p:nvSpPr>
        <p:spPr>
          <a:xfrm>
            <a:off x="2375756" y="4093903"/>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成分值空缺补零</a:t>
            </a:r>
          </a:p>
        </p:txBody>
      </p:sp>
      <p:sp>
        <p:nvSpPr>
          <p:cNvPr id="18" name="矩形 17">
            <a:extLst>
              <a:ext uri="{FF2B5EF4-FFF2-40B4-BE49-F238E27FC236}">
                <a16:creationId xmlns=""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 xmlns:a16="http://schemas.microsoft.com/office/drawing/2014/main" id="{DD362177-82A1-484D-9E07-067F36EDDD23}"/>
              </a:ext>
            </a:extLst>
          </p:cNvPr>
          <p:cNvSpPr/>
          <p:nvPr/>
        </p:nvSpPr>
        <p:spPr>
          <a:xfrm>
            <a:off x="5170999" y="5471071"/>
            <a:ext cx="1596009"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删除条件属性一致决策属性不同的数据</a:t>
            </a:r>
          </a:p>
        </p:txBody>
      </p:sp>
      <p:sp>
        <p:nvSpPr>
          <p:cNvPr id="28" name="对话气泡: 矩形 27">
            <a:extLst>
              <a:ext uri="{FF2B5EF4-FFF2-40B4-BE49-F238E27FC236}">
                <a16:creationId xmlns="" xmlns:a16="http://schemas.microsoft.com/office/drawing/2014/main" id="{49A5CCC5-0A01-4B46-856C-1568092E4E94}"/>
              </a:ext>
            </a:extLst>
          </p:cNvPr>
          <p:cNvSpPr/>
          <p:nvPr/>
        </p:nvSpPr>
        <p:spPr>
          <a:xfrm>
            <a:off x="462038" y="4119335"/>
            <a:ext cx="1328560" cy="67136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3.</a:t>
            </a:r>
            <a:r>
              <a:rPr lang="zh-CN" altLang="en-US" sz="1400" dirty="0"/>
              <a:t>条件属性最大最小归一化数据</a:t>
            </a:r>
          </a:p>
        </p:txBody>
      </p:sp>
      <p:pic>
        <p:nvPicPr>
          <p:cNvPr id="29" name="图片 28">
            <a:extLst>
              <a:ext uri="{FF2B5EF4-FFF2-40B4-BE49-F238E27FC236}">
                <a16:creationId xmlns="" xmlns:a16="http://schemas.microsoft.com/office/drawing/2014/main"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 xmlns:a16="http://schemas.microsoft.com/office/drawing/2014/main"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 xmlns:a16="http://schemas.microsoft.com/office/drawing/2014/main"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 xmlns:a16="http://schemas.microsoft.com/office/drawing/2014/main"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 xmlns:a16="http://schemas.microsoft.com/office/drawing/2014/main" val="1534108306"/>
                    </a:ext>
                  </a:extLst>
                </a:gridCol>
                <a:gridCol w="741562">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9" name="文本框 38">
            <a:extLst>
              <a:ext uri="{FF2B5EF4-FFF2-40B4-BE49-F238E27FC236}">
                <a16:creationId xmlns=""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 xmlns:a16="http://schemas.microsoft.com/office/drawing/2014/main"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42" name="矩形: 圆角 41">
            <a:extLst>
              <a:ext uri="{FF2B5EF4-FFF2-40B4-BE49-F238E27FC236}">
                <a16:creationId xmlns=""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 xmlns:a16="http://schemas.microsoft.com/office/drawing/2014/main" id="{E71DDEF7-6D13-43E7-8360-29FE8A9BA204}"/>
              </a:ext>
            </a:extLst>
          </p:cNvPr>
          <p:cNvSpPr/>
          <p:nvPr/>
        </p:nvSpPr>
        <p:spPr>
          <a:xfrm>
            <a:off x="6027242" y="4208002"/>
            <a:ext cx="2304256" cy="1006330"/>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200" dirty="0"/>
              <a:t>1.</a:t>
            </a:r>
            <a:r>
              <a:rPr lang="zh-CN" altLang="en-US" sz="1200" dirty="0"/>
              <a:t>样本构造</a:t>
            </a:r>
            <a:r>
              <a:rPr lang="en-US" altLang="zh-CN" sz="1200" dirty="0"/>
              <a:t>:</a:t>
            </a:r>
            <a:r>
              <a:rPr lang="zh-CN" altLang="en-US" sz="1200" dirty="0"/>
              <a:t>条件属性为成分、热处理、条件，目标属性为蠕变断裂寿命</a:t>
            </a:r>
          </a:p>
        </p:txBody>
      </p:sp>
      <p:sp>
        <p:nvSpPr>
          <p:cNvPr id="47" name="箭头: 下 46">
            <a:extLst>
              <a:ext uri="{FF2B5EF4-FFF2-40B4-BE49-F238E27FC236}">
                <a16:creationId xmlns=""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 xmlns:a16="http://schemas.microsoft.com/office/drawing/2014/main" id="{4D473200-3A04-4BD9-A635-B2A774ED39EC}"/>
              </a:ext>
            </a:extLst>
          </p:cNvPr>
          <p:cNvSpPr/>
          <p:nvPr/>
        </p:nvSpPr>
        <p:spPr>
          <a:xfrm>
            <a:off x="7145192" y="4950455"/>
            <a:ext cx="1328560" cy="595866"/>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t>3.</a:t>
            </a:r>
            <a:r>
              <a:rPr lang="zh-CN" altLang="en-US" sz="1200" dirty="0"/>
              <a:t>决策属性取对数归一化数据</a:t>
            </a:r>
          </a:p>
        </p:txBody>
      </p:sp>
      <p:sp>
        <p:nvSpPr>
          <p:cNvPr id="36" name="矩形 35">
            <a:extLst>
              <a:ext uri="{FF2B5EF4-FFF2-40B4-BE49-F238E27FC236}">
                <a16:creationId xmlns=""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 xmlns:a16="http://schemas.microsoft.com/office/drawing/2014/main" id="{60CD56A7-8F5E-4999-B494-B37D3AE1FAF3}"/>
              </a:ext>
            </a:extLst>
          </p:cNvPr>
          <p:cNvSpPr/>
          <p:nvPr/>
        </p:nvSpPr>
        <p:spPr>
          <a:xfrm>
            <a:off x="219798" y="4430781"/>
            <a:ext cx="1897675" cy="866055"/>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元素为一个范围的值并相差</a:t>
            </a:r>
            <a:r>
              <a:rPr lang="en-US" altLang="zh-CN" sz="1200" dirty="0"/>
              <a:t>5%</a:t>
            </a:r>
            <a:r>
              <a:rPr lang="zh-CN" altLang="en-US" sz="1200" dirty="0"/>
              <a:t>以内的取中间值，相差大的删除</a:t>
            </a:r>
          </a:p>
        </p:txBody>
      </p:sp>
      <p:sp>
        <p:nvSpPr>
          <p:cNvPr id="35" name="标题 1">
            <a:extLst>
              <a:ext uri="{FF2B5EF4-FFF2-40B4-BE49-F238E27FC236}">
                <a16:creationId xmlns=""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 xmlns:a16="http://schemas.microsoft.com/office/drawing/2014/main" id="{9E81CF7F-8376-4E7C-8404-974EFAECF276}"/>
              </a:ext>
            </a:extLst>
          </p:cNvPr>
          <p:cNvGraphicFramePr>
            <a:graphicFrameLocks noGrp="1"/>
          </p:cNvGraphicFramePr>
          <p:nvPr>
            <p:extLst>
              <p:ext uri="{D42A27DB-BD31-4B8C-83A1-F6EECF244321}">
                <p14:modId xmlns:p14="http://schemas.microsoft.com/office/powerpoint/2010/main" val="1075496874"/>
              </p:ext>
            </p:extLst>
          </p:nvPr>
        </p:nvGraphicFramePr>
        <p:xfrm>
          <a:off x="354010" y="854395"/>
          <a:ext cx="8435979" cy="2502597"/>
        </p:xfrm>
        <a:graphic>
          <a:graphicData uri="http://schemas.openxmlformats.org/drawingml/2006/table">
            <a:tbl>
              <a:tblPr/>
              <a:tblGrid>
                <a:gridCol w="691473">
                  <a:extLst>
                    <a:ext uri="{9D8B030D-6E8A-4147-A177-3AD203B41FA5}">
                      <a16:colId xmlns="" xmlns:a16="http://schemas.microsoft.com/office/drawing/2014/main" val="3611895539"/>
                    </a:ext>
                  </a:extLst>
                </a:gridCol>
                <a:gridCol w="553179">
                  <a:extLst>
                    <a:ext uri="{9D8B030D-6E8A-4147-A177-3AD203B41FA5}">
                      <a16:colId xmlns="" xmlns:a16="http://schemas.microsoft.com/office/drawing/2014/main" val="3204564478"/>
                    </a:ext>
                  </a:extLst>
                </a:gridCol>
                <a:gridCol w="553179">
                  <a:extLst>
                    <a:ext uri="{9D8B030D-6E8A-4147-A177-3AD203B41FA5}">
                      <a16:colId xmlns="" xmlns:a16="http://schemas.microsoft.com/office/drawing/2014/main" val="1103732708"/>
                    </a:ext>
                  </a:extLst>
                </a:gridCol>
                <a:gridCol w="553179">
                  <a:extLst>
                    <a:ext uri="{9D8B030D-6E8A-4147-A177-3AD203B41FA5}">
                      <a16:colId xmlns="" xmlns:a16="http://schemas.microsoft.com/office/drawing/2014/main" val="3910922297"/>
                    </a:ext>
                  </a:extLst>
                </a:gridCol>
                <a:gridCol w="553179">
                  <a:extLst>
                    <a:ext uri="{9D8B030D-6E8A-4147-A177-3AD203B41FA5}">
                      <a16:colId xmlns="" xmlns:a16="http://schemas.microsoft.com/office/drawing/2014/main" val="1954706625"/>
                    </a:ext>
                  </a:extLst>
                </a:gridCol>
                <a:gridCol w="553179">
                  <a:extLst>
                    <a:ext uri="{9D8B030D-6E8A-4147-A177-3AD203B41FA5}">
                      <a16:colId xmlns="" xmlns:a16="http://schemas.microsoft.com/office/drawing/2014/main" val="3929837761"/>
                    </a:ext>
                  </a:extLst>
                </a:gridCol>
                <a:gridCol w="553179">
                  <a:extLst>
                    <a:ext uri="{9D8B030D-6E8A-4147-A177-3AD203B41FA5}">
                      <a16:colId xmlns="" xmlns:a16="http://schemas.microsoft.com/office/drawing/2014/main" val="4012592956"/>
                    </a:ext>
                  </a:extLst>
                </a:gridCol>
                <a:gridCol w="553179">
                  <a:extLst>
                    <a:ext uri="{9D8B030D-6E8A-4147-A177-3AD203B41FA5}">
                      <a16:colId xmlns="" xmlns:a16="http://schemas.microsoft.com/office/drawing/2014/main" val="1868779250"/>
                    </a:ext>
                  </a:extLst>
                </a:gridCol>
                <a:gridCol w="553179">
                  <a:extLst>
                    <a:ext uri="{9D8B030D-6E8A-4147-A177-3AD203B41FA5}">
                      <a16:colId xmlns="" xmlns:a16="http://schemas.microsoft.com/office/drawing/2014/main" val="1099702673"/>
                    </a:ext>
                  </a:extLst>
                </a:gridCol>
                <a:gridCol w="553179">
                  <a:extLst>
                    <a:ext uri="{9D8B030D-6E8A-4147-A177-3AD203B41FA5}">
                      <a16:colId xmlns="" xmlns:a16="http://schemas.microsoft.com/office/drawing/2014/main" val="3483588461"/>
                    </a:ext>
                  </a:extLst>
                </a:gridCol>
                <a:gridCol w="553179">
                  <a:extLst>
                    <a:ext uri="{9D8B030D-6E8A-4147-A177-3AD203B41FA5}">
                      <a16:colId xmlns="" xmlns:a16="http://schemas.microsoft.com/office/drawing/2014/main" val="1667322919"/>
                    </a:ext>
                  </a:extLst>
                </a:gridCol>
                <a:gridCol w="553179">
                  <a:extLst>
                    <a:ext uri="{9D8B030D-6E8A-4147-A177-3AD203B41FA5}">
                      <a16:colId xmlns="" xmlns:a16="http://schemas.microsoft.com/office/drawing/2014/main" val="3349587401"/>
                    </a:ext>
                  </a:extLst>
                </a:gridCol>
                <a:gridCol w="553179">
                  <a:extLst>
                    <a:ext uri="{9D8B030D-6E8A-4147-A177-3AD203B41FA5}">
                      <a16:colId xmlns="" xmlns:a16="http://schemas.microsoft.com/office/drawing/2014/main" val="2612964893"/>
                    </a:ext>
                  </a:extLst>
                </a:gridCol>
                <a:gridCol w="553179">
                  <a:extLst>
                    <a:ext uri="{9D8B030D-6E8A-4147-A177-3AD203B41FA5}">
                      <a16:colId xmlns="" xmlns:a16="http://schemas.microsoft.com/office/drawing/2014/main" val="3482620379"/>
                    </a:ext>
                  </a:extLst>
                </a:gridCol>
                <a:gridCol w="553179">
                  <a:extLst>
                    <a:ext uri="{9D8B030D-6E8A-4147-A177-3AD203B41FA5}">
                      <a16:colId xmlns="" xmlns:a16="http://schemas.microsoft.com/office/drawing/2014/main"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16033700"/>
                  </a:ext>
                </a:extLst>
              </a:tr>
            </a:tbl>
          </a:graphicData>
        </a:graphic>
      </p:graphicFrame>
      <p:graphicFrame>
        <p:nvGraphicFramePr>
          <p:cNvPr id="11" name="表格 10">
            <a:extLst>
              <a:ext uri="{FF2B5EF4-FFF2-40B4-BE49-F238E27FC236}">
                <a16:creationId xmlns="" xmlns:a16="http://schemas.microsoft.com/office/drawing/2014/main" id="{C0108BE7-2729-4951-8339-0D3D2CEE86C4}"/>
              </a:ext>
            </a:extLst>
          </p:cNvPr>
          <p:cNvGraphicFramePr>
            <a:graphicFrameLocks noGrp="1"/>
          </p:cNvGraphicFramePr>
          <p:nvPr>
            <p:extLst>
              <p:ext uri="{D42A27DB-BD31-4B8C-83A1-F6EECF244321}">
                <p14:modId xmlns:p14="http://schemas.microsoft.com/office/powerpoint/2010/main" val="2340600903"/>
              </p:ext>
            </p:extLst>
          </p:nvPr>
        </p:nvGraphicFramePr>
        <p:xfrm>
          <a:off x="354010" y="3381888"/>
          <a:ext cx="6095996" cy="3368040"/>
        </p:xfrm>
        <a:graphic>
          <a:graphicData uri="http://schemas.openxmlformats.org/drawingml/2006/table">
            <a:tbl>
              <a:tblPr/>
              <a:tblGrid>
                <a:gridCol w="725714">
                  <a:extLst>
                    <a:ext uri="{9D8B030D-6E8A-4147-A177-3AD203B41FA5}">
                      <a16:colId xmlns="" xmlns:a16="http://schemas.microsoft.com/office/drawing/2014/main" val="1779634135"/>
                    </a:ext>
                  </a:extLst>
                </a:gridCol>
                <a:gridCol w="580571">
                  <a:extLst>
                    <a:ext uri="{9D8B030D-6E8A-4147-A177-3AD203B41FA5}">
                      <a16:colId xmlns="" xmlns:a16="http://schemas.microsoft.com/office/drawing/2014/main" val="1356658362"/>
                    </a:ext>
                  </a:extLst>
                </a:gridCol>
                <a:gridCol w="580571">
                  <a:extLst>
                    <a:ext uri="{9D8B030D-6E8A-4147-A177-3AD203B41FA5}">
                      <a16:colId xmlns="" xmlns:a16="http://schemas.microsoft.com/office/drawing/2014/main" val="192685544"/>
                    </a:ext>
                  </a:extLst>
                </a:gridCol>
                <a:gridCol w="580571">
                  <a:extLst>
                    <a:ext uri="{9D8B030D-6E8A-4147-A177-3AD203B41FA5}">
                      <a16:colId xmlns="" xmlns:a16="http://schemas.microsoft.com/office/drawing/2014/main" val="1977408526"/>
                    </a:ext>
                  </a:extLst>
                </a:gridCol>
                <a:gridCol w="580571">
                  <a:extLst>
                    <a:ext uri="{9D8B030D-6E8A-4147-A177-3AD203B41FA5}">
                      <a16:colId xmlns="" xmlns:a16="http://schemas.microsoft.com/office/drawing/2014/main" val="2387474668"/>
                    </a:ext>
                  </a:extLst>
                </a:gridCol>
                <a:gridCol w="580571">
                  <a:extLst>
                    <a:ext uri="{9D8B030D-6E8A-4147-A177-3AD203B41FA5}">
                      <a16:colId xmlns="" xmlns:a16="http://schemas.microsoft.com/office/drawing/2014/main" val="2514491046"/>
                    </a:ext>
                  </a:extLst>
                </a:gridCol>
                <a:gridCol w="580571">
                  <a:extLst>
                    <a:ext uri="{9D8B030D-6E8A-4147-A177-3AD203B41FA5}">
                      <a16:colId xmlns="" xmlns:a16="http://schemas.microsoft.com/office/drawing/2014/main" val="609626819"/>
                    </a:ext>
                  </a:extLst>
                </a:gridCol>
                <a:gridCol w="580571">
                  <a:extLst>
                    <a:ext uri="{9D8B030D-6E8A-4147-A177-3AD203B41FA5}">
                      <a16:colId xmlns="" xmlns:a16="http://schemas.microsoft.com/office/drawing/2014/main" val="1119485165"/>
                    </a:ext>
                  </a:extLst>
                </a:gridCol>
                <a:gridCol w="580571">
                  <a:extLst>
                    <a:ext uri="{9D8B030D-6E8A-4147-A177-3AD203B41FA5}">
                      <a16:colId xmlns="" xmlns:a16="http://schemas.microsoft.com/office/drawing/2014/main" val="1724833581"/>
                    </a:ext>
                  </a:extLst>
                </a:gridCol>
                <a:gridCol w="725714">
                  <a:extLst>
                    <a:ext uri="{9D8B030D-6E8A-4147-A177-3AD203B41FA5}">
                      <a16:colId xmlns="" xmlns:a16="http://schemas.microsoft.com/office/drawing/2014/main"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12042414"/>
                  </a:ext>
                </a:extLst>
              </a:tr>
            </a:tbl>
          </a:graphicData>
        </a:graphic>
      </p:graphicFrame>
      <p:sp>
        <p:nvSpPr>
          <p:cNvPr id="12" name="矩形 11">
            <a:extLst>
              <a:ext uri="{FF2B5EF4-FFF2-40B4-BE49-F238E27FC236}">
                <a16:creationId xmlns="" xmlns:a16="http://schemas.microsoft.com/office/drawing/2014/main"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 xmlns:a16="http://schemas.microsoft.com/office/drawing/2014/main"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 xmlns:a16="http://schemas.microsoft.com/office/drawing/2014/main"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 xmlns:a16="http://schemas.microsoft.com/office/drawing/2014/main"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 xmlns:a16="http://schemas.microsoft.com/office/drawing/2014/main"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 xmlns:a16="http://schemas.microsoft.com/office/drawing/2014/main"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33D18B45-F361-448C-A6AF-D1CDB277576E}"/>
              </a:ext>
            </a:extLst>
          </p:cNvPr>
          <p:cNvSpPr txBox="1"/>
          <p:nvPr/>
        </p:nvSpPr>
        <p:spPr>
          <a:xfrm>
            <a:off x="2880353" y="1847467"/>
            <a:ext cx="2880320" cy="738664"/>
          </a:xfrm>
          <a:prstGeom prst="rect">
            <a:avLst/>
          </a:prstGeom>
          <a:noFill/>
        </p:spPr>
        <p:txBody>
          <a:bodyPr wrap="square" rtlCol="0">
            <a:spAutoFit/>
          </a:bodyPr>
          <a:lstStyle/>
          <a:p>
            <a:r>
              <a:rPr lang="en-US" altLang="zh-CN" sz="1400" dirty="0"/>
              <a:t>2.Re</a:t>
            </a:r>
            <a:r>
              <a:rPr lang="zh-CN" altLang="en-US" sz="1400" dirty="0"/>
              <a:t>元素最小值为</a:t>
            </a:r>
            <a:r>
              <a:rPr lang="en-US" altLang="zh-CN" sz="1400" dirty="0"/>
              <a:t>0</a:t>
            </a:r>
            <a:r>
              <a:rPr lang="zh-CN" altLang="en-US" sz="1400" dirty="0"/>
              <a:t>，最大值为</a:t>
            </a:r>
            <a:r>
              <a:rPr lang="en-US" altLang="zh-CN" sz="1400" dirty="0"/>
              <a:t>7.5</a:t>
            </a:r>
            <a:r>
              <a:rPr lang="zh-CN" altLang="en-US" sz="1400" dirty="0"/>
              <a:t>，结合中位数</a:t>
            </a:r>
            <a:r>
              <a:rPr lang="en-US" altLang="zh-CN" sz="1400" dirty="0"/>
              <a:t>3</a:t>
            </a:r>
            <a:r>
              <a:rPr lang="zh-CN" altLang="en-US" sz="1400" dirty="0"/>
              <a:t>，可以得知样本包含了不同代的合金</a:t>
            </a:r>
          </a:p>
        </p:txBody>
      </p:sp>
      <p:sp>
        <p:nvSpPr>
          <p:cNvPr id="15" name="对话气泡: 矩形 14">
            <a:extLst>
              <a:ext uri="{FF2B5EF4-FFF2-40B4-BE49-F238E27FC236}">
                <a16:creationId xmlns="" xmlns:a16="http://schemas.microsoft.com/office/drawing/2014/main" id="{71153FF0-F775-4156-91A6-F5B78414EF56}"/>
              </a:ext>
            </a:extLst>
          </p:cNvPr>
          <p:cNvSpPr/>
          <p:nvPr/>
        </p:nvSpPr>
        <p:spPr>
          <a:xfrm>
            <a:off x="1975981" y="1930310"/>
            <a:ext cx="2826817"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 xmlns:a16="http://schemas.microsoft.com/office/drawing/2014/main" id="{AFEF863D-45D3-4B81-94C0-AA65BEFFC3B0}"/>
              </a:ext>
            </a:extLst>
          </p:cNvPr>
          <p:cNvSpPr txBox="1"/>
          <p:nvPr/>
        </p:nvSpPr>
        <p:spPr>
          <a:xfrm>
            <a:off x="1958020" y="2027820"/>
            <a:ext cx="2880320" cy="523220"/>
          </a:xfrm>
          <a:prstGeom prst="rect">
            <a:avLst/>
          </a:prstGeom>
          <a:noFill/>
        </p:spPr>
        <p:txBody>
          <a:bodyPr wrap="square" rtlCol="0">
            <a:spAutoFit/>
          </a:bodyPr>
          <a:lstStyle/>
          <a:p>
            <a:r>
              <a:rPr lang="en-US" altLang="zh-CN" sz="1400" dirty="0"/>
              <a:t>1.</a:t>
            </a:r>
            <a:r>
              <a:rPr lang="zh-CN" altLang="en-US" sz="1400" dirty="0"/>
              <a:t>样本的数量为</a:t>
            </a:r>
            <a:r>
              <a:rPr lang="en-US" altLang="zh-CN" sz="1400" dirty="0"/>
              <a:t>276</a:t>
            </a:r>
            <a:r>
              <a:rPr lang="zh-CN" altLang="en-US" sz="1400" dirty="0"/>
              <a:t>，而维度缺有</a:t>
            </a:r>
            <a:r>
              <a:rPr lang="en-US" altLang="zh-CN" sz="1400" dirty="0"/>
              <a:t>22</a:t>
            </a:r>
            <a:r>
              <a:rPr lang="zh-CN" altLang="en-US" sz="1400" dirty="0"/>
              <a:t>维，所以它是一个高维的小样本</a:t>
            </a:r>
          </a:p>
        </p:txBody>
      </p:sp>
      <p:sp>
        <p:nvSpPr>
          <p:cNvPr id="17" name="矩形 16">
            <a:extLst>
              <a:ext uri="{FF2B5EF4-FFF2-40B4-BE49-F238E27FC236}">
                <a16:creationId xmlns="" xmlns:a16="http://schemas.microsoft.com/office/drawing/2014/main"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 xmlns:a16="http://schemas.microsoft.com/office/drawing/2014/main"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 xmlns:a16="http://schemas.microsoft.com/office/drawing/2014/main" id="{94649914-DF04-4A6D-9959-CEB68CDB6B01}"/>
              </a:ext>
            </a:extLst>
          </p:cNvPr>
          <p:cNvSpPr txBox="1"/>
          <p:nvPr/>
        </p:nvSpPr>
        <p:spPr>
          <a:xfrm>
            <a:off x="5563574" y="802838"/>
            <a:ext cx="2880320" cy="954107"/>
          </a:xfrm>
          <a:prstGeom prst="rect">
            <a:avLst/>
          </a:prstGeom>
          <a:noFill/>
        </p:spPr>
        <p:txBody>
          <a:bodyPr wrap="square" rtlCol="0">
            <a:spAutoFit/>
          </a:bodyPr>
          <a:lstStyle/>
          <a:p>
            <a:r>
              <a:rPr lang="en-US" altLang="zh-CN" sz="1400" dirty="0"/>
              <a:t>3.</a:t>
            </a:r>
            <a:r>
              <a:rPr lang="zh-CN" altLang="en-US" sz="1400" dirty="0"/>
              <a:t>根据各元素的最大值最小值和均值可以看出，所有元素的质量分数均处于正常范围，从统计的角度看数据基本没有问题。</a:t>
            </a:r>
          </a:p>
        </p:txBody>
      </p:sp>
      <p:grpSp>
        <p:nvGrpSpPr>
          <p:cNvPr id="29" name="组合 28">
            <a:extLst>
              <a:ext uri="{FF2B5EF4-FFF2-40B4-BE49-F238E27FC236}">
                <a16:creationId xmlns="" xmlns:a16="http://schemas.microsoft.com/office/drawing/2014/main" id="{B0692D1B-0E88-44CE-8F4B-F8C64542A50F}"/>
              </a:ext>
            </a:extLst>
          </p:cNvPr>
          <p:cNvGrpSpPr/>
          <p:nvPr/>
        </p:nvGrpSpPr>
        <p:grpSpPr>
          <a:xfrm>
            <a:off x="544605" y="4062757"/>
            <a:ext cx="5905401" cy="2687171"/>
            <a:chOff x="544605" y="4062757"/>
            <a:chExt cx="5905401" cy="2687171"/>
          </a:xfrm>
        </p:grpSpPr>
        <p:sp>
          <p:nvSpPr>
            <p:cNvPr id="22" name="矩形 21">
              <a:extLst>
                <a:ext uri="{FF2B5EF4-FFF2-40B4-BE49-F238E27FC236}">
                  <a16:creationId xmlns="" xmlns:a16="http://schemas.microsoft.com/office/drawing/2014/main"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 xmlns:a16="http://schemas.microsoft.com/office/drawing/2014/main" id="{10CB90D0-9B57-4D4B-80B0-4374D9667A3E}"/>
                </a:ext>
              </a:extLst>
            </p:cNvPr>
            <p:cNvSpPr/>
            <p:nvPr/>
          </p:nvSpPr>
          <p:spPr>
            <a:xfrm>
              <a:off x="544605" y="4062757"/>
              <a:ext cx="4333174" cy="1206140"/>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 xmlns:a16="http://schemas.microsoft.com/office/drawing/2014/main" id="{B09D6E9B-9176-44CA-97E3-FB8BAD54C17F}"/>
                </a:ext>
              </a:extLst>
            </p:cNvPr>
            <p:cNvSpPr txBox="1"/>
            <p:nvPr/>
          </p:nvSpPr>
          <p:spPr>
            <a:xfrm>
              <a:off x="572534" y="4110166"/>
              <a:ext cx="4247795" cy="1169551"/>
            </a:xfrm>
            <a:prstGeom prst="rect">
              <a:avLst/>
            </a:prstGeom>
            <a:noFill/>
          </p:spPr>
          <p:txBody>
            <a:bodyPr wrap="square" rtlCol="0">
              <a:spAutoFit/>
            </a:bodyPr>
            <a:lstStyle/>
            <a:p>
              <a:r>
                <a:rPr lang="en-US" altLang="zh-CN" sz="1400" dirty="0"/>
                <a:t>5.</a:t>
              </a:r>
              <a:r>
                <a:rPr lang="zh-CN" altLang="en-US" sz="1400" dirty="0"/>
                <a:t>蠕变寿命最高为</a:t>
              </a:r>
              <a:r>
                <a:rPr lang="en-US" altLang="zh-CN" sz="1400" dirty="0"/>
                <a:t>6910,</a:t>
              </a:r>
              <a:r>
                <a:rPr lang="zh-CN" altLang="en-US" sz="1400" dirty="0"/>
                <a:t>最低为</a:t>
              </a:r>
              <a:r>
                <a:rPr lang="en-US" altLang="zh-CN" sz="1400" dirty="0"/>
                <a:t>30</a:t>
              </a:r>
              <a:r>
                <a:rPr lang="zh-CN" altLang="en-US" sz="1400" dirty="0"/>
                <a:t>，变化幅度为</a:t>
              </a:r>
              <a:r>
                <a:rPr lang="en-US" altLang="zh-CN" sz="1400" dirty="0"/>
                <a:t>6880</a:t>
              </a:r>
              <a:r>
                <a:rPr lang="zh-CN" altLang="en-US" sz="1400" dirty="0"/>
                <a:t>，而它的</a:t>
              </a:r>
              <a:r>
                <a:rPr lang="en-US" altLang="zh-CN" sz="1400" dirty="0"/>
                <a:t>25%</a:t>
              </a:r>
              <a:r>
                <a:rPr lang="zh-CN" altLang="en-US" sz="1400" dirty="0"/>
                <a:t>为</a:t>
              </a:r>
              <a:r>
                <a:rPr lang="en-US" altLang="zh-CN" sz="1400" dirty="0"/>
                <a:t>75.9</a:t>
              </a:r>
              <a:r>
                <a:rPr lang="zh-CN" altLang="en-US" sz="1400" dirty="0"/>
                <a:t>，</a:t>
              </a:r>
              <a:r>
                <a:rPr lang="en-US" altLang="zh-CN" sz="1400" dirty="0"/>
                <a:t>75%</a:t>
              </a:r>
              <a:r>
                <a:rPr lang="zh-CN" altLang="en-US" sz="1400" dirty="0"/>
                <a:t>分位为</a:t>
              </a:r>
              <a:r>
                <a:rPr lang="en-US" altLang="zh-CN" sz="1400" dirty="0"/>
                <a:t>526.3</a:t>
              </a:r>
              <a:r>
                <a:rPr lang="zh-CN" altLang="en-US" sz="1400" dirty="0"/>
                <a:t>，变化幅度为</a:t>
              </a:r>
              <a:r>
                <a:rPr lang="en-US" altLang="zh-CN" sz="1400" dirty="0"/>
                <a:t>450.4</a:t>
              </a:r>
              <a:r>
                <a:rPr lang="zh-CN" altLang="en-US" sz="1400" dirty="0"/>
                <a:t>远小于整体的变化幅度，说明它的样本主要分布在</a:t>
              </a:r>
              <a:r>
                <a:rPr lang="en-US" altLang="zh-CN" sz="1400" dirty="0"/>
                <a:t>30</a:t>
              </a:r>
              <a:r>
                <a:rPr lang="zh-CN" altLang="en-US" sz="1400" dirty="0"/>
                <a:t>到</a:t>
              </a:r>
              <a:r>
                <a:rPr lang="en-US" altLang="zh-CN" sz="1400" dirty="0"/>
                <a:t>550</a:t>
              </a:r>
              <a:r>
                <a:rPr lang="zh-CN" altLang="en-US" sz="1400" dirty="0"/>
                <a:t>之间，可以看出这个</a:t>
              </a:r>
              <a:r>
                <a:rPr lang="zh-CN" altLang="en-US" sz="1400" b="1" dirty="0"/>
                <a:t>样本集合是不均衡</a:t>
              </a:r>
              <a:r>
                <a:rPr lang="zh-CN" altLang="en-US" sz="1400" dirty="0"/>
                <a:t>的</a:t>
              </a:r>
            </a:p>
          </p:txBody>
        </p:sp>
      </p:grpSp>
      <p:grpSp>
        <p:nvGrpSpPr>
          <p:cNvPr id="10" name="组合 9">
            <a:extLst>
              <a:ext uri="{FF2B5EF4-FFF2-40B4-BE49-F238E27FC236}">
                <a16:creationId xmlns="" xmlns:a16="http://schemas.microsoft.com/office/drawing/2014/main" id="{F5298CD8-3593-4639-B39D-CA7152F31D7A}"/>
              </a:ext>
            </a:extLst>
          </p:cNvPr>
          <p:cNvGrpSpPr/>
          <p:nvPr/>
        </p:nvGrpSpPr>
        <p:grpSpPr>
          <a:xfrm>
            <a:off x="1270823" y="5517232"/>
            <a:ext cx="4453305" cy="1232696"/>
            <a:chOff x="1270823" y="5517232"/>
            <a:chExt cx="4453305" cy="1232696"/>
          </a:xfrm>
        </p:grpSpPr>
        <p:sp>
          <p:nvSpPr>
            <p:cNvPr id="23" name="矩形 22">
              <a:extLst>
                <a:ext uri="{FF2B5EF4-FFF2-40B4-BE49-F238E27FC236}">
                  <a16:creationId xmlns="" xmlns:a16="http://schemas.microsoft.com/office/drawing/2014/main"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 xmlns:a16="http://schemas.microsoft.com/office/drawing/2014/main" id="{CE183C22-BE2D-4450-8855-D7F981CBF06A}"/>
                </a:ext>
              </a:extLst>
            </p:cNvPr>
            <p:cNvSpPr/>
            <p:nvPr/>
          </p:nvSpPr>
          <p:spPr>
            <a:xfrm>
              <a:off x="1270823" y="5595092"/>
              <a:ext cx="2826817"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 xmlns:a16="http://schemas.microsoft.com/office/drawing/2014/main" id="{CFB45895-0D18-43E3-86C1-BE1986D58A20}"/>
                </a:ext>
              </a:extLst>
            </p:cNvPr>
            <p:cNvSpPr txBox="1"/>
            <p:nvPr/>
          </p:nvSpPr>
          <p:spPr>
            <a:xfrm>
              <a:off x="1302926" y="5624812"/>
              <a:ext cx="2880320" cy="954107"/>
            </a:xfrm>
            <a:prstGeom prst="rect">
              <a:avLst/>
            </a:prstGeom>
            <a:noFill/>
          </p:spPr>
          <p:txBody>
            <a:bodyPr wrap="square" rtlCol="0">
              <a:spAutoFit/>
            </a:bodyPr>
            <a:lstStyle/>
            <a:p>
              <a:r>
                <a:rPr lang="en-US" altLang="zh-CN" sz="1400" dirty="0"/>
                <a:t>4.</a:t>
              </a:r>
              <a:r>
                <a:rPr lang="zh-CN" altLang="en-US" sz="1400" dirty="0"/>
                <a:t>温度的范围变化幅度为</a:t>
              </a:r>
              <a:r>
                <a:rPr lang="en-US" altLang="zh-CN" sz="1400" dirty="0"/>
                <a:t>1596</a:t>
              </a:r>
              <a:r>
                <a:rPr lang="zh-CN" altLang="en-US" sz="1400" dirty="0"/>
                <a:t>℃，外部应力分布变化幅度为</a:t>
              </a:r>
              <a:r>
                <a:rPr lang="en-US" altLang="zh-CN" sz="1400" dirty="0"/>
                <a:t>689MPa,</a:t>
              </a:r>
              <a:r>
                <a:rPr lang="zh-CN" altLang="en-US" sz="1400" dirty="0"/>
                <a:t>条件变化幅度很大，而外部条件是影响蠕变寿命的重要因素。</a:t>
              </a:r>
            </a:p>
          </p:txBody>
        </p:sp>
      </p:grpSp>
      <p:sp>
        <p:nvSpPr>
          <p:cNvPr id="28" name="标题 1">
            <a:extLst>
              <a:ext uri="{FF2B5EF4-FFF2-40B4-BE49-F238E27FC236}">
                <a16:creationId xmlns="" xmlns:a16="http://schemas.microsoft.com/office/drawing/2014/main"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 xmlns:a16="http://schemas.microsoft.com/office/drawing/2014/main"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 xmlns:a16="http://schemas.microsoft.com/office/drawing/2014/main"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 xmlns:a16="http://schemas.microsoft.com/office/drawing/2014/main"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 xmlns:a16="http://schemas.microsoft.com/office/drawing/2014/main"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 xmlns:a16="http://schemas.microsoft.com/office/drawing/2014/main" id="{071EC266-0821-4CB9-B42E-D700F86065B4}"/>
                </a:ext>
              </a:extLst>
            </p:cNvPr>
            <p:cNvPicPr>
              <a:picLocks noChangeAspect="1"/>
            </p:cNvPicPr>
            <p:nvPr/>
          </p:nvPicPr>
          <p:blipFill rotWithShape="1">
            <a:blip r:embed="rId2"/>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 xmlns:a16="http://schemas.microsoft.com/office/drawing/2014/main"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 xmlns:a16="http://schemas.microsoft.com/office/drawing/2014/main" id="{9BA56B83-3129-49E9-80FB-A0A401703BE1}"/>
              </a:ext>
            </a:extLst>
          </p:cNvPr>
          <p:cNvPicPr>
            <a:picLocks noChangeAspect="1"/>
          </p:cNvPicPr>
          <p:nvPr/>
        </p:nvPicPr>
        <p:blipFill>
          <a:blip r:embed="rId3"/>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 xmlns:a16="http://schemas.microsoft.com/office/drawing/2014/main"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F0394729-EB37-48DC-978B-EA31FCAE1613}"/>
              </a:ext>
            </a:extLst>
          </p:cNvPr>
          <p:cNvSpPr/>
          <p:nvPr/>
        </p:nvSpPr>
        <p:spPr>
          <a:xfrm>
            <a:off x="3682173" y="2085824"/>
            <a:ext cx="3952218" cy="164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 xmlns:a16="http://schemas.microsoft.com/office/drawing/2014/main" id="{44AADF69-B601-43DC-906C-FC4A31586737}"/>
              </a:ext>
            </a:extLst>
          </p:cNvPr>
          <p:cNvSpPr txBox="1"/>
          <p:nvPr/>
        </p:nvSpPr>
        <p:spPr>
          <a:xfrm>
            <a:off x="3670287" y="2081010"/>
            <a:ext cx="3960142" cy="161582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数据的多体系问题：</a:t>
            </a:r>
            <a:endParaRPr lang="en-US" altLang="zh-CN" sz="1100" b="1" dirty="0">
              <a:solidFill>
                <a:srgbClr val="FF0000"/>
              </a:solidFill>
            </a:endParaRPr>
          </a:p>
          <a:p>
            <a:r>
              <a:rPr lang="en-US" altLang="zh-CN" sz="1100" dirty="0"/>
              <a:t>Re</a:t>
            </a:r>
            <a:r>
              <a:rPr lang="zh-CN" altLang="en-US" sz="1100" dirty="0"/>
              <a:t>是镍基高温合金中的最重要的一个元素，不同代的合金一个主要区别就是</a:t>
            </a:r>
            <a:r>
              <a:rPr lang="en-US" altLang="zh-CN" sz="1100" dirty="0"/>
              <a:t>Re</a:t>
            </a:r>
            <a:r>
              <a:rPr lang="zh-CN" altLang="en-US" sz="1100" dirty="0"/>
              <a:t>的含量不同。</a:t>
            </a:r>
            <a:endParaRPr lang="en-US" altLang="zh-CN" sz="1100" dirty="0"/>
          </a:p>
          <a:p>
            <a:r>
              <a:rPr lang="zh-CN" altLang="en-US" sz="1100" dirty="0"/>
              <a:t>从统计层面看我们收集的数据，可以看出</a:t>
            </a:r>
            <a:r>
              <a:rPr lang="en-US" altLang="zh-CN" sz="1100" dirty="0"/>
              <a:t>Re</a:t>
            </a:r>
            <a:r>
              <a:rPr lang="zh-CN" altLang="en-US" sz="1100" dirty="0"/>
              <a:t>的含量分布在</a:t>
            </a:r>
            <a:r>
              <a:rPr lang="en-US" altLang="zh-CN" sz="1100" dirty="0"/>
              <a:t>0-7.5</a:t>
            </a:r>
            <a:r>
              <a:rPr lang="zh-CN" altLang="en-US" sz="1100" dirty="0"/>
              <a:t>之间，事实上，</a:t>
            </a:r>
            <a:r>
              <a:rPr lang="zh-CN" altLang="en-US" sz="1100" b="1" dirty="0"/>
              <a:t>收集的数据确实包含了不同代系的合金</a:t>
            </a:r>
            <a:r>
              <a:rPr lang="zh-CN" altLang="en-US" sz="1100" dirty="0"/>
              <a:t>，如图，该篇文献中的数据有不含有</a:t>
            </a:r>
            <a:r>
              <a:rPr lang="en-US" altLang="zh-CN" sz="1100" dirty="0"/>
              <a:t>Re</a:t>
            </a:r>
            <a:r>
              <a:rPr lang="zh-CN" altLang="en-US" sz="1100" dirty="0"/>
              <a:t>的一代合金</a:t>
            </a:r>
            <a:r>
              <a:rPr lang="en-US" altLang="zh-CN" sz="1100" dirty="0"/>
              <a:t>CMSX-2,</a:t>
            </a:r>
            <a:r>
              <a:rPr lang="zh-CN" altLang="en-US" sz="1100" dirty="0"/>
              <a:t>还有</a:t>
            </a:r>
            <a:r>
              <a:rPr lang="en-US" altLang="zh-CN" sz="1100" dirty="0"/>
              <a:t>3%Re</a:t>
            </a:r>
            <a:r>
              <a:rPr lang="zh-CN" altLang="en-US" sz="1100" dirty="0"/>
              <a:t>的二代合金</a:t>
            </a:r>
            <a:r>
              <a:rPr lang="en-US" altLang="zh-CN" sz="1100" dirty="0"/>
              <a:t>Rene N5</a:t>
            </a:r>
            <a:r>
              <a:rPr lang="zh-CN" altLang="en-US" sz="1100" dirty="0"/>
              <a:t>和含有三代合金等。而不同代的合金蠕变属性差异很大。</a:t>
            </a:r>
            <a:endParaRPr lang="en-US" altLang="zh-CN" sz="1100" dirty="0"/>
          </a:p>
          <a:p>
            <a:r>
              <a:rPr lang="zh-CN" altLang="en-US" sz="1100" b="1" dirty="0"/>
              <a:t>在数据量小的情况下，不适合对所有体系合金统一建模。</a:t>
            </a:r>
            <a:endParaRPr lang="en-US" altLang="zh-CN" sz="1100" b="1" dirty="0"/>
          </a:p>
        </p:txBody>
      </p:sp>
      <p:sp>
        <p:nvSpPr>
          <p:cNvPr id="20" name="矩形 19">
            <a:extLst>
              <a:ext uri="{FF2B5EF4-FFF2-40B4-BE49-F238E27FC236}">
                <a16:creationId xmlns="" xmlns:a16="http://schemas.microsoft.com/office/drawing/2014/main" id="{FBB56EB4-EBA9-4CE5-A9E9-DC987C0E2802}"/>
              </a:ext>
            </a:extLst>
          </p:cNvPr>
          <p:cNvSpPr/>
          <p:nvPr/>
        </p:nvSpPr>
        <p:spPr>
          <a:xfrm>
            <a:off x="2310304" y="5080280"/>
            <a:ext cx="5120143" cy="1197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2" name="文本框 21">
            <a:extLst>
              <a:ext uri="{FF2B5EF4-FFF2-40B4-BE49-F238E27FC236}">
                <a16:creationId xmlns="" xmlns:a16="http://schemas.microsoft.com/office/drawing/2014/main" id="{5AC11115-6623-4819-A690-DB4149DF4EA3}"/>
              </a:ext>
            </a:extLst>
          </p:cNvPr>
          <p:cNvSpPr txBox="1"/>
          <p:nvPr/>
        </p:nvSpPr>
        <p:spPr>
          <a:xfrm>
            <a:off x="2260169" y="5040346"/>
            <a:ext cx="5120143" cy="12772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数据的多条件问题：</a:t>
            </a:r>
            <a:endParaRPr lang="en-US" altLang="zh-CN" sz="1100" b="1" dirty="0">
              <a:solidFill>
                <a:srgbClr val="FF0000"/>
              </a:solidFill>
            </a:endParaRPr>
          </a:p>
          <a:p>
            <a:r>
              <a:rPr lang="zh-CN" altLang="en-US" sz="1100" dirty="0"/>
              <a:t>通常外部条件也是影响蠕变的重要因素，同一合金在高温低应力、高温高应力、低温高应力和低温低应力的蠕变性能存在较大的差异。</a:t>
            </a:r>
            <a:endParaRPr lang="en-US" altLang="zh-CN" sz="1100" dirty="0"/>
          </a:p>
          <a:p>
            <a:r>
              <a:rPr lang="zh-CN" altLang="en-US" sz="1100" dirty="0"/>
              <a:t>如</a:t>
            </a:r>
            <a:r>
              <a:rPr lang="en-US" altLang="zh-CN" sz="1100" dirty="0"/>
              <a:t>DMS-3</a:t>
            </a:r>
            <a:r>
              <a:rPr lang="zh-CN" altLang="en-US" sz="1100" dirty="0"/>
              <a:t>在低温</a:t>
            </a:r>
            <a:r>
              <a:rPr lang="en-US" altLang="zh-CN" sz="1100" dirty="0"/>
              <a:t>(850)</a:t>
            </a:r>
            <a:r>
              <a:rPr lang="zh-CN" altLang="en-US" sz="1100" dirty="0"/>
              <a:t>高应力</a:t>
            </a:r>
            <a:r>
              <a:rPr lang="en-US" altLang="zh-CN" sz="1100" dirty="0"/>
              <a:t>(500)</a:t>
            </a:r>
            <a:r>
              <a:rPr lang="zh-CN" altLang="en-US" sz="1100" dirty="0"/>
              <a:t>条件下蠕变寿命为</a:t>
            </a:r>
            <a:r>
              <a:rPr lang="en-US" altLang="zh-CN" sz="1100" dirty="0"/>
              <a:t>3054</a:t>
            </a:r>
            <a:r>
              <a:rPr lang="zh-CN" altLang="en-US" sz="1100" dirty="0"/>
              <a:t>小时，而在高温</a:t>
            </a:r>
            <a:r>
              <a:rPr lang="en-US" altLang="zh-CN" sz="1100" dirty="0"/>
              <a:t>(1200)</a:t>
            </a:r>
            <a:r>
              <a:rPr lang="zh-CN" altLang="en-US" sz="1100" dirty="0"/>
              <a:t>低应力</a:t>
            </a:r>
            <a:r>
              <a:rPr lang="en-US" altLang="zh-CN" sz="1100" dirty="0"/>
              <a:t>(70)</a:t>
            </a:r>
            <a:r>
              <a:rPr lang="zh-CN" altLang="en-US" sz="1100" dirty="0"/>
              <a:t>条件下蠕变寿命仅为</a:t>
            </a:r>
            <a:r>
              <a:rPr lang="en-US" altLang="zh-CN" sz="1100" dirty="0"/>
              <a:t>261</a:t>
            </a:r>
            <a:r>
              <a:rPr lang="zh-CN" altLang="en-US" sz="1100" dirty="0"/>
              <a:t>小时。</a:t>
            </a:r>
            <a:endParaRPr lang="en-US" altLang="zh-CN" sz="1100" dirty="0"/>
          </a:p>
          <a:p>
            <a:r>
              <a:rPr lang="zh-CN" altLang="en-US" sz="1100" dirty="0"/>
              <a:t>从统计层面看我们收集的收据来看，条件的变化幅度十分的大，</a:t>
            </a:r>
            <a:r>
              <a:rPr lang="zh-CN" altLang="en-US" sz="1100" b="1" dirty="0"/>
              <a:t>而在数据量小的情况下，不适合对所有条件的合金蠕变统一建模。</a:t>
            </a:r>
            <a:endParaRPr lang="en-US" altLang="zh-CN" sz="1100" b="1" dirty="0"/>
          </a:p>
        </p:txBody>
      </p:sp>
      <p:sp>
        <p:nvSpPr>
          <p:cNvPr id="18" name="标题 1">
            <a:extLst>
              <a:ext uri="{FF2B5EF4-FFF2-40B4-BE49-F238E27FC236}">
                <a16:creationId xmlns="" xmlns:a16="http://schemas.microsoft.com/office/drawing/2014/main"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 xmlns:a16="http://schemas.microsoft.com/office/drawing/2014/main"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 xmlns:a16="http://schemas.microsoft.com/office/drawing/2014/main"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 xmlns:a16="http://schemas.microsoft.com/office/drawing/2014/main"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 xmlns:a16="http://schemas.microsoft.com/office/drawing/2014/main"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 xmlns:a16="http://schemas.microsoft.com/office/drawing/2014/main"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 xmlns:a16="http://schemas.microsoft.com/office/drawing/2014/main"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 xmlns:a16="http://schemas.microsoft.com/office/drawing/2014/main"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 xmlns:a16="http://schemas.microsoft.com/office/drawing/2014/main"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 xmlns:a16="http://schemas.microsoft.com/office/drawing/2014/main"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 xmlns:a16="http://schemas.microsoft.com/office/drawing/2014/main"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 xmlns:a16="http://schemas.microsoft.com/office/drawing/2014/main"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 xmlns:a16="http://schemas.microsoft.com/office/drawing/2014/main"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 xmlns:a16="http://schemas.microsoft.com/office/drawing/2014/main"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 xmlns:a16="http://schemas.microsoft.com/office/drawing/2014/main"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 xmlns:a16="http://schemas.microsoft.com/office/drawing/2014/main"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 xmlns:a16="http://schemas.microsoft.com/office/drawing/2014/main"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 xmlns:a16="http://schemas.microsoft.com/office/drawing/2014/main"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 xmlns:a16="http://schemas.microsoft.com/office/drawing/2014/main"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 xmlns:a16="http://schemas.microsoft.com/office/drawing/2014/main"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 xmlns:a16="http://schemas.microsoft.com/office/drawing/2014/main"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 xmlns:a16="http://schemas.microsoft.com/office/drawing/2014/main"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 xmlns:a16="http://schemas.microsoft.com/office/drawing/2014/main"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 xmlns:a16="http://schemas.microsoft.com/office/drawing/2014/main"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 xmlns:a16="http://schemas.microsoft.com/office/drawing/2014/main" id="{98CDF7CA-4D33-463A-A370-17C3888D90B1}"/>
              </a:ext>
            </a:extLst>
          </p:cNvPr>
          <p:cNvPicPr>
            <a:picLocks noChangeAspect="1"/>
          </p:cNvPicPr>
          <p:nvPr/>
        </p:nvPicPr>
        <p:blipFill>
          <a:blip r:embed="rId8"/>
          <a:stretch>
            <a:fillRect/>
          </a:stretch>
        </p:blipFill>
        <p:spPr>
          <a:xfrm>
            <a:off x="11412760" y="2412541"/>
            <a:ext cx="834200" cy="325382"/>
          </a:xfrm>
          <a:prstGeom prst="rect">
            <a:avLst/>
          </a:prstGeom>
        </p:spPr>
      </p:pic>
      <p:pic>
        <p:nvPicPr>
          <p:cNvPr id="51" name="图片 50">
            <a:extLst>
              <a:ext uri="{FF2B5EF4-FFF2-40B4-BE49-F238E27FC236}">
                <a16:creationId xmlns="" xmlns:a16="http://schemas.microsoft.com/office/drawing/2014/main" id="{402A5C6C-F9B4-4F45-9E37-697AF74F4597}"/>
              </a:ext>
            </a:extLst>
          </p:cNvPr>
          <p:cNvPicPr>
            <a:picLocks noChangeAspect="1"/>
          </p:cNvPicPr>
          <p:nvPr/>
        </p:nvPicPr>
        <p:blipFill>
          <a:blip r:embed="rId8"/>
          <a:stretch>
            <a:fillRect/>
          </a:stretch>
        </p:blipFill>
        <p:spPr>
          <a:xfrm>
            <a:off x="9950076" y="2906269"/>
            <a:ext cx="834200" cy="325382"/>
          </a:xfrm>
          <a:prstGeom prst="rect">
            <a:avLst/>
          </a:prstGeom>
        </p:spPr>
      </p:pic>
      <p:pic>
        <p:nvPicPr>
          <p:cNvPr id="52" name="图片 51">
            <a:extLst>
              <a:ext uri="{FF2B5EF4-FFF2-40B4-BE49-F238E27FC236}">
                <a16:creationId xmlns="" xmlns:a16="http://schemas.microsoft.com/office/drawing/2014/main"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 xmlns:a16="http://schemas.microsoft.com/office/drawing/2014/main"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 xmlns:a16="http://schemas.microsoft.com/office/drawing/2014/main"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 xmlns:a16="http://schemas.microsoft.com/office/drawing/2014/main"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 xmlns:a16="http://schemas.microsoft.com/office/drawing/2014/main"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 xmlns:a16="http://schemas.microsoft.com/office/drawing/2014/main"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 xmlns:a16="http://schemas.microsoft.com/office/drawing/2014/main"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 xmlns:a16="http://schemas.microsoft.com/office/drawing/2014/main"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 xmlns:a16="http://schemas.microsoft.com/office/drawing/2014/main"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 xmlns:a16="http://schemas.microsoft.com/office/drawing/2014/main"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 xmlns:a16="http://schemas.microsoft.com/office/drawing/2014/main"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 xmlns:a16="http://schemas.microsoft.com/office/drawing/2014/main"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 xmlns:a16="http://schemas.microsoft.com/office/drawing/2014/main"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 xmlns:a16="http://schemas.microsoft.com/office/drawing/2014/main"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 xmlns:a16="http://schemas.microsoft.com/office/drawing/2014/main"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 xmlns:a16="http://schemas.microsoft.com/office/drawing/2014/main"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 xmlns:a16="http://schemas.microsoft.com/office/drawing/2014/main"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 xmlns:a16="http://schemas.microsoft.com/office/drawing/2014/main"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 xmlns:a16="http://schemas.microsoft.com/office/drawing/2014/main"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 xmlns:a16="http://schemas.microsoft.com/office/drawing/2014/main"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 xmlns:a16="http://schemas.microsoft.com/office/drawing/2014/main" val="1439483190"/>
                    </a:ext>
                  </a:extLst>
                </a:gridCol>
                <a:gridCol w="594849">
                  <a:extLst>
                    <a:ext uri="{9D8B030D-6E8A-4147-A177-3AD203B41FA5}">
                      <a16:colId xmlns="" xmlns:a16="http://schemas.microsoft.com/office/drawing/2014/main" val="2576885436"/>
                    </a:ext>
                  </a:extLst>
                </a:gridCol>
                <a:gridCol w="594849">
                  <a:extLst>
                    <a:ext uri="{9D8B030D-6E8A-4147-A177-3AD203B41FA5}">
                      <a16:colId xmlns="" xmlns:a16="http://schemas.microsoft.com/office/drawing/2014/main" val="3336407589"/>
                    </a:ext>
                  </a:extLst>
                </a:gridCol>
                <a:gridCol w="594849">
                  <a:extLst>
                    <a:ext uri="{9D8B030D-6E8A-4147-A177-3AD203B41FA5}">
                      <a16:colId xmlns="" xmlns:a16="http://schemas.microsoft.com/office/drawing/2014/main" val="1527761999"/>
                    </a:ext>
                  </a:extLst>
                </a:gridCol>
                <a:gridCol w="594849">
                  <a:extLst>
                    <a:ext uri="{9D8B030D-6E8A-4147-A177-3AD203B41FA5}">
                      <a16:colId xmlns="" xmlns:a16="http://schemas.microsoft.com/office/drawing/2014/main" val="1601690249"/>
                    </a:ext>
                  </a:extLst>
                </a:gridCol>
                <a:gridCol w="594849">
                  <a:extLst>
                    <a:ext uri="{9D8B030D-6E8A-4147-A177-3AD203B41FA5}">
                      <a16:colId xmlns="" xmlns:a16="http://schemas.microsoft.com/office/drawing/2014/main" val="3733018591"/>
                    </a:ext>
                  </a:extLst>
                </a:gridCol>
                <a:gridCol w="594849">
                  <a:extLst>
                    <a:ext uri="{9D8B030D-6E8A-4147-A177-3AD203B41FA5}">
                      <a16:colId xmlns="" xmlns:a16="http://schemas.microsoft.com/office/drawing/2014/main" val="958442155"/>
                    </a:ext>
                  </a:extLst>
                </a:gridCol>
                <a:gridCol w="594849">
                  <a:extLst>
                    <a:ext uri="{9D8B030D-6E8A-4147-A177-3AD203B41FA5}">
                      <a16:colId xmlns="" xmlns:a16="http://schemas.microsoft.com/office/drawing/2014/main" val="2081320211"/>
                    </a:ext>
                  </a:extLst>
                </a:gridCol>
                <a:gridCol w="594849">
                  <a:extLst>
                    <a:ext uri="{9D8B030D-6E8A-4147-A177-3AD203B41FA5}">
                      <a16:colId xmlns="" xmlns:a16="http://schemas.microsoft.com/office/drawing/2014/main" val="2289204640"/>
                    </a:ext>
                  </a:extLst>
                </a:gridCol>
                <a:gridCol w="594849">
                  <a:extLst>
                    <a:ext uri="{9D8B030D-6E8A-4147-A177-3AD203B41FA5}">
                      <a16:colId xmlns="" xmlns:a16="http://schemas.microsoft.com/office/drawing/2014/main" val="2819402316"/>
                    </a:ext>
                  </a:extLst>
                </a:gridCol>
                <a:gridCol w="594849">
                  <a:extLst>
                    <a:ext uri="{9D8B030D-6E8A-4147-A177-3AD203B41FA5}">
                      <a16:colId xmlns="" xmlns:a16="http://schemas.microsoft.com/office/drawing/2014/main"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55560243"/>
                  </a:ext>
                </a:extLst>
              </a:tr>
            </a:tbl>
          </a:graphicData>
        </a:graphic>
      </p:graphicFrame>
      <p:graphicFrame>
        <p:nvGraphicFramePr>
          <p:cNvPr id="31" name="表格 30">
            <a:extLst>
              <a:ext uri="{FF2B5EF4-FFF2-40B4-BE49-F238E27FC236}">
                <a16:creationId xmlns="" xmlns:a16="http://schemas.microsoft.com/office/drawing/2014/main"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 xmlns:a16="http://schemas.microsoft.com/office/drawing/2014/main" val="2554892866"/>
                    </a:ext>
                  </a:extLst>
                </a:gridCol>
                <a:gridCol w="605267">
                  <a:extLst>
                    <a:ext uri="{9D8B030D-6E8A-4147-A177-3AD203B41FA5}">
                      <a16:colId xmlns="" xmlns:a16="http://schemas.microsoft.com/office/drawing/2014/main" val="576374990"/>
                    </a:ext>
                  </a:extLst>
                </a:gridCol>
                <a:gridCol w="605267">
                  <a:extLst>
                    <a:ext uri="{9D8B030D-6E8A-4147-A177-3AD203B41FA5}">
                      <a16:colId xmlns="" xmlns:a16="http://schemas.microsoft.com/office/drawing/2014/main" val="3781244830"/>
                    </a:ext>
                  </a:extLst>
                </a:gridCol>
                <a:gridCol w="605267">
                  <a:extLst>
                    <a:ext uri="{9D8B030D-6E8A-4147-A177-3AD203B41FA5}">
                      <a16:colId xmlns="" xmlns:a16="http://schemas.microsoft.com/office/drawing/2014/main" val="1286741818"/>
                    </a:ext>
                  </a:extLst>
                </a:gridCol>
                <a:gridCol w="605267">
                  <a:extLst>
                    <a:ext uri="{9D8B030D-6E8A-4147-A177-3AD203B41FA5}">
                      <a16:colId xmlns="" xmlns:a16="http://schemas.microsoft.com/office/drawing/2014/main" val="21622265"/>
                    </a:ext>
                  </a:extLst>
                </a:gridCol>
                <a:gridCol w="605267">
                  <a:extLst>
                    <a:ext uri="{9D8B030D-6E8A-4147-A177-3AD203B41FA5}">
                      <a16:colId xmlns="" xmlns:a16="http://schemas.microsoft.com/office/drawing/2014/main" val="3643157143"/>
                    </a:ext>
                  </a:extLst>
                </a:gridCol>
                <a:gridCol w="605267">
                  <a:extLst>
                    <a:ext uri="{9D8B030D-6E8A-4147-A177-3AD203B41FA5}">
                      <a16:colId xmlns="" xmlns:a16="http://schemas.microsoft.com/office/drawing/2014/main" val="3247118304"/>
                    </a:ext>
                  </a:extLst>
                </a:gridCol>
                <a:gridCol w="605267">
                  <a:extLst>
                    <a:ext uri="{9D8B030D-6E8A-4147-A177-3AD203B41FA5}">
                      <a16:colId xmlns="" xmlns:a16="http://schemas.microsoft.com/office/drawing/2014/main" val="3579566048"/>
                    </a:ext>
                  </a:extLst>
                </a:gridCol>
                <a:gridCol w="605267">
                  <a:extLst>
                    <a:ext uri="{9D8B030D-6E8A-4147-A177-3AD203B41FA5}">
                      <a16:colId xmlns="" xmlns:a16="http://schemas.microsoft.com/office/drawing/2014/main" val="3974376597"/>
                    </a:ext>
                  </a:extLst>
                </a:gridCol>
                <a:gridCol w="605267">
                  <a:extLst>
                    <a:ext uri="{9D8B030D-6E8A-4147-A177-3AD203B41FA5}">
                      <a16:colId xmlns="" xmlns:a16="http://schemas.microsoft.com/office/drawing/2014/main" val="60875659"/>
                    </a:ext>
                  </a:extLst>
                </a:gridCol>
                <a:gridCol w="605267">
                  <a:extLst>
                    <a:ext uri="{9D8B030D-6E8A-4147-A177-3AD203B41FA5}">
                      <a16:colId xmlns="" xmlns:a16="http://schemas.microsoft.com/office/drawing/2014/main"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1657642"/>
                  </a:ext>
                </a:extLst>
              </a:tr>
            </a:tbl>
          </a:graphicData>
        </a:graphic>
      </p:graphicFrame>
      <p:sp>
        <p:nvSpPr>
          <p:cNvPr id="33" name="对话气泡: 圆角矩形 32">
            <a:extLst>
              <a:ext uri="{FF2B5EF4-FFF2-40B4-BE49-F238E27FC236}">
                <a16:creationId xmlns="" xmlns:a16="http://schemas.microsoft.com/office/drawing/2014/main"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 xmlns:a16="http://schemas.microsoft.com/office/drawing/2014/main"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 xmlns:a16="http://schemas.microsoft.com/office/drawing/2014/main"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 xmlns:a16="http://schemas.microsoft.com/office/drawing/2014/main"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 xmlns:a16="http://schemas.microsoft.com/office/drawing/2014/main"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 xmlns:a16="http://schemas.microsoft.com/office/drawing/2014/main"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 xmlns:a16="http://schemas.microsoft.com/office/drawing/2014/main"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 xmlns:a16="http://schemas.microsoft.com/office/drawing/2014/main" id="{7D1492E2-2931-4A35-9B52-324415F70FC1}"/>
              </a:ext>
            </a:extLst>
          </p:cNvPr>
          <p:cNvGraphicFramePr>
            <a:graphicFrameLocks noGrp="1"/>
          </p:cNvGraphicFramePr>
          <p:nvPr>
            <p:extLst>
              <p:ext uri="{D42A27DB-BD31-4B8C-83A1-F6EECF244321}">
                <p14:modId xmlns:p14="http://schemas.microsoft.com/office/powerpoint/2010/main" val="3889655907"/>
              </p:ext>
            </p:extLst>
          </p:nvPr>
        </p:nvGraphicFramePr>
        <p:xfrm>
          <a:off x="211088" y="4999936"/>
          <a:ext cx="6737180" cy="1295380"/>
        </p:xfrm>
        <a:graphic>
          <a:graphicData uri="http://schemas.openxmlformats.org/drawingml/2006/table">
            <a:tbl>
              <a:tblPr/>
              <a:tblGrid>
                <a:gridCol w="673718">
                  <a:extLst>
                    <a:ext uri="{9D8B030D-6E8A-4147-A177-3AD203B41FA5}">
                      <a16:colId xmlns="" xmlns:a16="http://schemas.microsoft.com/office/drawing/2014/main" val="3624412678"/>
                    </a:ext>
                  </a:extLst>
                </a:gridCol>
                <a:gridCol w="673718">
                  <a:extLst>
                    <a:ext uri="{9D8B030D-6E8A-4147-A177-3AD203B41FA5}">
                      <a16:colId xmlns="" xmlns:a16="http://schemas.microsoft.com/office/drawing/2014/main" val="3794694616"/>
                    </a:ext>
                  </a:extLst>
                </a:gridCol>
                <a:gridCol w="673718">
                  <a:extLst>
                    <a:ext uri="{9D8B030D-6E8A-4147-A177-3AD203B41FA5}">
                      <a16:colId xmlns="" xmlns:a16="http://schemas.microsoft.com/office/drawing/2014/main" val="1650696028"/>
                    </a:ext>
                  </a:extLst>
                </a:gridCol>
                <a:gridCol w="673718">
                  <a:extLst>
                    <a:ext uri="{9D8B030D-6E8A-4147-A177-3AD203B41FA5}">
                      <a16:colId xmlns="" xmlns:a16="http://schemas.microsoft.com/office/drawing/2014/main" val="1256582195"/>
                    </a:ext>
                  </a:extLst>
                </a:gridCol>
                <a:gridCol w="673718">
                  <a:extLst>
                    <a:ext uri="{9D8B030D-6E8A-4147-A177-3AD203B41FA5}">
                      <a16:colId xmlns="" xmlns:a16="http://schemas.microsoft.com/office/drawing/2014/main" val="944584932"/>
                    </a:ext>
                  </a:extLst>
                </a:gridCol>
                <a:gridCol w="673718">
                  <a:extLst>
                    <a:ext uri="{9D8B030D-6E8A-4147-A177-3AD203B41FA5}">
                      <a16:colId xmlns="" xmlns:a16="http://schemas.microsoft.com/office/drawing/2014/main" val="3476844594"/>
                    </a:ext>
                  </a:extLst>
                </a:gridCol>
                <a:gridCol w="673718">
                  <a:extLst>
                    <a:ext uri="{9D8B030D-6E8A-4147-A177-3AD203B41FA5}">
                      <a16:colId xmlns="" xmlns:a16="http://schemas.microsoft.com/office/drawing/2014/main" val="3973860335"/>
                    </a:ext>
                  </a:extLst>
                </a:gridCol>
                <a:gridCol w="673718">
                  <a:extLst>
                    <a:ext uri="{9D8B030D-6E8A-4147-A177-3AD203B41FA5}">
                      <a16:colId xmlns="" xmlns:a16="http://schemas.microsoft.com/office/drawing/2014/main" val="1757634808"/>
                    </a:ext>
                  </a:extLst>
                </a:gridCol>
                <a:gridCol w="673718">
                  <a:extLst>
                    <a:ext uri="{9D8B030D-6E8A-4147-A177-3AD203B41FA5}">
                      <a16:colId xmlns="" xmlns:a16="http://schemas.microsoft.com/office/drawing/2014/main" val="3004950045"/>
                    </a:ext>
                  </a:extLst>
                </a:gridCol>
                <a:gridCol w="673718">
                  <a:extLst>
                    <a:ext uri="{9D8B030D-6E8A-4147-A177-3AD203B41FA5}">
                      <a16:colId xmlns="" xmlns:a16="http://schemas.microsoft.com/office/drawing/2014/main"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 xmlns:a16="http://schemas.microsoft.com/office/drawing/2014/main"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69820198"/>
                  </a:ext>
                </a:extLst>
              </a:tr>
            </a:tbl>
          </a:graphicData>
        </a:graphic>
      </p:graphicFrame>
      <p:sp>
        <p:nvSpPr>
          <p:cNvPr id="6" name="矩形 5">
            <a:extLst>
              <a:ext uri="{FF2B5EF4-FFF2-40B4-BE49-F238E27FC236}">
                <a16:creationId xmlns="" xmlns:a16="http://schemas.microsoft.com/office/drawing/2014/main"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 xmlns:a16="http://schemas.microsoft.com/office/drawing/2014/main"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 xmlns:a16="http://schemas.microsoft.com/office/drawing/2014/main"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 xmlns:a16="http://schemas.microsoft.com/office/drawing/2014/main" id="{035CFDBA-E9AF-41DF-8F5E-CCCFD5A6FAC0}"/>
              </a:ext>
            </a:extLst>
          </p:cNvPr>
          <p:cNvGraphicFramePr>
            <a:graphicFrameLocks noGrp="1"/>
          </p:cNvGraphicFramePr>
          <p:nvPr>
            <p:extLst/>
          </p:nvPr>
        </p:nvGraphicFramePr>
        <p:xfrm>
          <a:off x="7103638" y="5005560"/>
          <a:ext cx="1663182" cy="662940"/>
        </p:xfrm>
        <a:graphic>
          <a:graphicData uri="http://schemas.openxmlformats.org/drawingml/2006/table">
            <a:tbl>
              <a:tblPr>
                <a:tableStyleId>{BC89EF96-8CEA-46FF-86C4-4CE0E7609802}</a:tableStyleId>
              </a:tblPr>
              <a:tblGrid>
                <a:gridCol w="831591">
                  <a:extLst>
                    <a:ext uri="{9D8B030D-6E8A-4147-A177-3AD203B41FA5}">
                      <a16:colId xmlns="" xmlns:a16="http://schemas.microsoft.com/office/drawing/2014/main" val="430543433"/>
                    </a:ext>
                  </a:extLst>
                </a:gridCol>
                <a:gridCol w="831591">
                  <a:extLst>
                    <a:ext uri="{9D8B030D-6E8A-4147-A177-3AD203B41FA5}">
                      <a16:colId xmlns="" xmlns:a16="http://schemas.microsoft.com/office/drawing/2014/main" val="2912302152"/>
                    </a:ext>
                  </a:extLst>
                </a:gridCol>
              </a:tblGrid>
              <a:tr h="175260">
                <a:tc>
                  <a:txBody>
                    <a:bodyPr/>
                    <a:lstStyle/>
                    <a:p>
                      <a:pPr algn="l"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en-US" sz="1400" u="none" strike="noStrike">
                          <a:effectLst/>
                        </a:rPr>
                        <a:t>MAE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1637262173"/>
                  </a:ext>
                </a:extLst>
              </a:tr>
              <a:tr h="175260">
                <a:tc>
                  <a:txBody>
                    <a:bodyPr/>
                    <a:lstStyle/>
                    <a:p>
                      <a:pPr algn="l" fontAlgn="b"/>
                      <a:r>
                        <a:rPr lang="en-US" sz="1400" u="none" strike="noStrike">
                          <a:effectLst/>
                        </a:rPr>
                        <a:t>Cluster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0.064618</a:t>
                      </a:r>
                    </a:p>
                  </a:txBody>
                  <a:tcPr marL="7620" marR="7620" marT="7620" marB="0" anchor="b"/>
                </a:tc>
                <a:extLst>
                  <a:ext uri="{0D108BD9-81ED-4DB2-BD59-A6C34878D82A}">
                    <a16:rowId xmlns="" xmlns:a16="http://schemas.microsoft.com/office/drawing/2014/main" val="460753390"/>
                  </a:ext>
                </a:extLst>
              </a:tr>
              <a:tr h="175260">
                <a:tc>
                  <a:txBody>
                    <a:bodyPr/>
                    <a:lstStyle/>
                    <a:p>
                      <a:pPr algn="l" fontAlgn="b"/>
                      <a:r>
                        <a:rPr lang="en-US" sz="1400" u="none" strike="noStrike">
                          <a:effectLst/>
                        </a:rPr>
                        <a:t>noCluster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tc>
                <a:extLst>
                  <a:ext uri="{0D108BD9-81ED-4DB2-BD59-A6C34878D82A}">
                    <a16:rowId xmlns="" xmlns:a16="http://schemas.microsoft.com/office/drawing/2014/main" val="3941863361"/>
                  </a:ext>
                </a:extLst>
              </a:tr>
            </a:tbl>
          </a:graphicData>
        </a:graphic>
      </p:graphicFrame>
      <p:sp>
        <p:nvSpPr>
          <p:cNvPr id="19" name="文本框 18">
            <a:extLst>
              <a:ext uri="{FF2B5EF4-FFF2-40B4-BE49-F238E27FC236}">
                <a16:creationId xmlns="" xmlns:a16="http://schemas.microsoft.com/office/drawing/2014/main"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 xmlns:a16="http://schemas.microsoft.com/office/drawing/2014/main"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 xmlns:a16="http://schemas.microsoft.com/office/drawing/2014/main"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 xmlns:a16="http://schemas.microsoft.com/office/drawing/2014/main"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 xmlns:a16="http://schemas.microsoft.com/office/drawing/2014/main"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 xmlns:a16="http://schemas.microsoft.com/office/drawing/2014/main"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 xmlns:a16="http://schemas.microsoft.com/office/drawing/2014/main" val="2843517915"/>
                    </a:ext>
                  </a:extLst>
                </a:gridCol>
                <a:gridCol w="1106125">
                  <a:extLst>
                    <a:ext uri="{9D8B030D-6E8A-4147-A177-3AD203B41FA5}">
                      <a16:colId xmlns="" xmlns:a16="http://schemas.microsoft.com/office/drawing/2014/main" val="1352107238"/>
                    </a:ext>
                  </a:extLst>
                </a:gridCol>
                <a:gridCol w="1106125">
                  <a:extLst>
                    <a:ext uri="{9D8B030D-6E8A-4147-A177-3AD203B41FA5}">
                      <a16:colId xmlns="" xmlns:a16="http://schemas.microsoft.com/office/drawing/2014/main" val="2992817919"/>
                    </a:ext>
                  </a:extLst>
                </a:gridCol>
                <a:gridCol w="1106125">
                  <a:extLst>
                    <a:ext uri="{9D8B030D-6E8A-4147-A177-3AD203B41FA5}">
                      <a16:colId xmlns="" xmlns:a16="http://schemas.microsoft.com/office/drawing/2014/main"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 xmlns:a16="http://schemas.microsoft.com/office/drawing/2014/main" val="2513407967"/>
                  </a:ext>
                </a:extLst>
              </a:tr>
            </a:tbl>
          </a:graphicData>
        </a:graphic>
      </p:graphicFrame>
      <p:graphicFrame>
        <p:nvGraphicFramePr>
          <p:cNvPr id="24" name="表格 23">
            <a:extLst>
              <a:ext uri="{FF2B5EF4-FFF2-40B4-BE49-F238E27FC236}">
                <a16:creationId xmlns="" xmlns:a16="http://schemas.microsoft.com/office/drawing/2014/main"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 xmlns:a16="http://schemas.microsoft.com/office/drawing/2014/main" val="2879748889"/>
                    </a:ext>
                  </a:extLst>
                </a:gridCol>
                <a:gridCol w="859300">
                  <a:extLst>
                    <a:ext uri="{9D8B030D-6E8A-4147-A177-3AD203B41FA5}">
                      <a16:colId xmlns="" xmlns:a16="http://schemas.microsoft.com/office/drawing/2014/main" val="1651803275"/>
                    </a:ext>
                  </a:extLst>
                </a:gridCol>
                <a:gridCol w="859300">
                  <a:extLst>
                    <a:ext uri="{9D8B030D-6E8A-4147-A177-3AD203B41FA5}">
                      <a16:colId xmlns="" xmlns:a16="http://schemas.microsoft.com/office/drawing/2014/main" val="3696322414"/>
                    </a:ext>
                  </a:extLst>
                </a:gridCol>
                <a:gridCol w="859300">
                  <a:extLst>
                    <a:ext uri="{9D8B030D-6E8A-4147-A177-3AD203B41FA5}">
                      <a16:colId xmlns="" xmlns:a16="http://schemas.microsoft.com/office/drawing/2014/main" val="1588583447"/>
                    </a:ext>
                  </a:extLst>
                </a:gridCol>
                <a:gridCol w="859300">
                  <a:extLst>
                    <a:ext uri="{9D8B030D-6E8A-4147-A177-3AD203B41FA5}">
                      <a16:colId xmlns="" xmlns:a16="http://schemas.microsoft.com/office/drawing/2014/main"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 xmlns:a16="http://schemas.microsoft.com/office/drawing/2014/main" val="3508044717"/>
                  </a:ext>
                </a:extLst>
              </a:tr>
            </a:tbl>
          </a:graphicData>
        </a:graphic>
      </p:graphicFrame>
      <p:grpSp>
        <p:nvGrpSpPr>
          <p:cNvPr id="42" name="组合 41">
            <a:extLst>
              <a:ext uri="{FF2B5EF4-FFF2-40B4-BE49-F238E27FC236}">
                <a16:creationId xmlns="" xmlns:a16="http://schemas.microsoft.com/office/drawing/2014/main" id="{B1FFCB5B-5F80-446B-B96C-30EA19975F1C}"/>
              </a:ext>
            </a:extLst>
          </p:cNvPr>
          <p:cNvGrpSpPr/>
          <p:nvPr/>
        </p:nvGrpSpPr>
        <p:grpSpPr>
          <a:xfrm>
            <a:off x="126634" y="1522942"/>
            <a:ext cx="8888122" cy="2870756"/>
            <a:chOff x="7604576" y="2345434"/>
            <a:chExt cx="8888122" cy="2548694"/>
          </a:xfrm>
        </p:grpSpPr>
        <p:sp>
          <p:nvSpPr>
            <p:cNvPr id="16" name="矩形 15">
              <a:extLst>
                <a:ext uri="{FF2B5EF4-FFF2-40B4-BE49-F238E27FC236}">
                  <a16:creationId xmlns="" xmlns:a16="http://schemas.microsoft.com/office/drawing/2014/main" id="{084B6340-BE92-40DF-AA52-BF7BDE6E645D}"/>
                </a:ext>
              </a:extLst>
            </p:cNvPr>
            <p:cNvSpPr/>
            <p:nvPr/>
          </p:nvSpPr>
          <p:spPr>
            <a:xfrm>
              <a:off x="7604576" y="2345434"/>
              <a:ext cx="8805664" cy="232726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76ED6396-2D9E-4674-BC27-7F09D87B0755}"/>
                </a:ext>
              </a:extLst>
            </p:cNvPr>
            <p:cNvSpPr txBox="1"/>
            <p:nvPr/>
          </p:nvSpPr>
          <p:spPr>
            <a:xfrm>
              <a:off x="7790620" y="2384897"/>
              <a:ext cx="8702078" cy="2509231"/>
            </a:xfrm>
            <a:prstGeom prst="roundRect">
              <a:avLst/>
            </a:prstGeom>
            <a:noFill/>
          </p:spPr>
          <p:txBody>
            <a:bodyPr wrap="square" rtlCol="0">
              <a:spAutoFit/>
            </a:bodyPr>
            <a:lstStyle/>
            <a:p>
              <a:r>
                <a:rPr lang="zh-CN" altLang="en-US" sz="2000" b="1" dirty="0"/>
                <a:t>结论分析</a:t>
              </a:r>
              <a:endParaRPr lang="en-US" altLang="zh-CN" sz="2000" b="1" dirty="0"/>
            </a:p>
            <a:p>
              <a:r>
                <a:rPr lang="zh-CN" altLang="en-US" sz="1400" b="1" dirty="0"/>
                <a:t>优点</a:t>
              </a:r>
              <a:endParaRPr lang="en-US" altLang="zh-CN" sz="1400" b="1" dirty="0"/>
            </a:p>
            <a:p>
              <a:r>
                <a:rPr lang="zh-CN" altLang="en-US" sz="1400" dirty="0"/>
                <a:t>基于聚类的最优回归集成学习模型确实</a:t>
              </a:r>
              <a:r>
                <a:rPr lang="zh-CN" altLang="en-US" sz="1400" b="1" dirty="0"/>
                <a:t>能够有效的提升整体的预测的准确度</a:t>
              </a:r>
              <a:r>
                <a:rPr lang="zh-CN" altLang="en-US" sz="1400" dirty="0"/>
                <a:t>，</a:t>
              </a:r>
              <a:r>
                <a:rPr lang="zh-CN" altLang="zh-CN" sz="14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1400" kern="100" dirty="0">
                <a:latin typeface="Times New Roman" panose="02020603050405020304" pitchFamily="18" charset="0"/>
                <a:cs typeface="Times New Roman" panose="02020603050405020304" pitchFamily="18" charset="0"/>
              </a:endParaRPr>
            </a:p>
            <a:p>
              <a:r>
                <a:rPr lang="zh-CN" altLang="en-US" sz="1400" b="1" kern="100" dirty="0">
                  <a:latin typeface="Times New Roman" panose="02020603050405020304" pitchFamily="18" charset="0"/>
                  <a:cs typeface="Times New Roman" panose="02020603050405020304" pitchFamily="18" charset="0"/>
                </a:rPr>
                <a:t>缺点与展望</a:t>
              </a:r>
              <a:endParaRPr lang="en-US" altLang="zh-CN" sz="1400" b="1" kern="100" dirty="0">
                <a:latin typeface="Times New Roman" panose="02020603050405020304" pitchFamily="18" charset="0"/>
                <a:cs typeface="Times New Roman" panose="02020603050405020304" pitchFamily="18" charset="0"/>
              </a:endParaRPr>
            </a:p>
            <a:p>
              <a:r>
                <a:rPr lang="zh-CN" altLang="en-US" sz="1400" b="1" dirty="0"/>
                <a:t>第一点：</a:t>
              </a:r>
              <a:r>
                <a:rPr lang="zh-CN" altLang="en-US" sz="1400" dirty="0"/>
                <a:t>虽然整体预测精度提升了，但存在个别的离群点在聚类的过程中和整体分离开，使得在预测离群点时精度偏低，所以在后面的工作中还需找到能有效地能检测出离群点的方法；</a:t>
              </a:r>
              <a:endParaRPr lang="en-US" altLang="zh-CN" sz="1400" dirty="0"/>
            </a:p>
            <a:p>
              <a:r>
                <a:rPr lang="zh-CN" altLang="en-US" sz="1400" b="1" dirty="0"/>
                <a:t>第二点</a:t>
              </a:r>
              <a:r>
                <a:rPr lang="zh-CN" altLang="en-US" sz="1400" dirty="0"/>
                <a:t>：</a:t>
              </a:r>
              <a:r>
                <a:rPr lang="zh-CN" altLang="en-US" sz="1400" kern="100" dirty="0">
                  <a:latin typeface="Times New Roman" panose="02020603050405020304" pitchFamily="18" charset="0"/>
                  <a:cs typeface="Times New Roman" panose="02020603050405020304" pitchFamily="18" charset="0"/>
                </a:rPr>
                <a:t>依然存在例如</a:t>
              </a:r>
              <a:r>
                <a:rPr lang="en-US" altLang="zh-CN" sz="1400" kern="100" dirty="0">
                  <a:latin typeface="Times New Roman" panose="02020603050405020304" pitchFamily="18" charset="0"/>
                  <a:cs typeface="Times New Roman" panose="02020603050405020304" pitchFamily="18" charset="0"/>
                </a:rPr>
                <a:t>cluster_7</a:t>
              </a:r>
              <a:r>
                <a:rPr lang="zh-CN" altLang="en-US" sz="1400" kern="100" dirty="0">
                  <a:latin typeface="Times New Roman" panose="02020603050405020304" pitchFamily="18" charset="0"/>
                  <a:cs typeface="Times New Roman" panose="02020603050405020304" pitchFamily="18" charset="0"/>
                </a:rPr>
                <a:t>的预测精度相对较低，除了高维小样本的问题，</a:t>
              </a:r>
              <a:r>
                <a:rPr lang="zh-CN" altLang="en-US" sz="14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1400" dirty="0">
                <a:solidFill>
                  <a:srgbClr val="FF0000"/>
                </a:solidFill>
              </a:endParaRPr>
            </a:p>
            <a:p>
              <a:endParaRPr lang="en-US" altLang="zh-CN" sz="1400" b="1" dirty="0">
                <a:solidFill>
                  <a:srgbClr val="FFFF00"/>
                </a:solidFill>
              </a:endParaRPr>
            </a:p>
          </p:txBody>
        </p:sp>
      </p:gr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4225129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 xmlns:a16="http://schemas.microsoft.com/office/drawing/2014/main"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 xmlns:a16="http://schemas.microsoft.com/office/drawing/2014/main" id="{A1B716A7-110B-4DD5-B865-1A2D4CFAE6DA}"/>
              </a:ext>
            </a:extLst>
          </p:cNvPr>
          <p:cNvPicPr>
            <a:picLocks noChangeAspect="1"/>
          </p:cNvPicPr>
          <p:nvPr/>
        </p:nvPicPr>
        <p:blipFill>
          <a:blip r:embed="rId3"/>
          <a:stretch>
            <a:fillRect/>
          </a:stretch>
        </p:blipFill>
        <p:spPr>
          <a:xfrm>
            <a:off x="211099" y="2790479"/>
            <a:ext cx="6046909" cy="3671337"/>
          </a:xfrm>
          <a:prstGeom prst="rect">
            <a:avLst/>
          </a:prstGeom>
        </p:spPr>
      </p:pic>
      <p:sp>
        <p:nvSpPr>
          <p:cNvPr id="14" name="矩形 13">
            <a:extLst>
              <a:ext uri="{FF2B5EF4-FFF2-40B4-BE49-F238E27FC236}">
                <a16:creationId xmlns="" xmlns:a16="http://schemas.microsoft.com/office/drawing/2014/main" id="{B19743AD-1292-4F99-82B6-C288840D7CBE}"/>
              </a:ext>
            </a:extLst>
          </p:cNvPr>
          <p:cNvSpPr/>
          <p:nvPr/>
        </p:nvSpPr>
        <p:spPr>
          <a:xfrm>
            <a:off x="107504"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4F132CAC-1ECF-479C-B7CC-95CA7AFEF475}"/>
              </a:ext>
            </a:extLst>
          </p:cNvPr>
          <p:cNvSpPr txBox="1"/>
          <p:nvPr/>
        </p:nvSpPr>
        <p:spPr>
          <a:xfrm>
            <a:off x="239679"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 xmlns:a16="http://schemas.microsoft.com/office/drawing/2014/main" id="{848785D1-277D-4904-9B9B-920948C745C5}"/>
              </a:ext>
            </a:extLst>
          </p:cNvPr>
          <p:cNvSpPr/>
          <p:nvPr/>
        </p:nvSpPr>
        <p:spPr>
          <a:xfrm>
            <a:off x="2471440"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DAF20810-C6F5-4795-8F1E-33A052524D17}"/>
              </a:ext>
            </a:extLst>
          </p:cNvPr>
          <p:cNvSpPr/>
          <p:nvPr/>
        </p:nvSpPr>
        <p:spPr>
          <a:xfrm>
            <a:off x="6564561" y="2696449"/>
            <a:ext cx="2493363" cy="18438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 xmlns:a16="http://schemas.microsoft.com/office/drawing/2014/main" id="{EDEAC375-4459-4755-9554-33161F08DC2E}"/>
              </a:ext>
            </a:extLst>
          </p:cNvPr>
          <p:cNvSpPr txBox="1"/>
          <p:nvPr/>
        </p:nvSpPr>
        <p:spPr>
          <a:xfrm>
            <a:off x="6745330" y="2768316"/>
            <a:ext cx="1064341" cy="523220"/>
          </a:xfrm>
          <a:prstGeom prst="rect">
            <a:avLst/>
          </a:prstGeom>
          <a:noFill/>
        </p:spPr>
        <p:txBody>
          <a:bodyPr wrap="square" rtlCol="0">
            <a:spAutoFit/>
          </a:bodyPr>
          <a:lstStyle/>
          <a:p>
            <a:r>
              <a:rPr lang="en-US" altLang="zh-CN" sz="1400" dirty="0"/>
              <a:t>49</a:t>
            </a:r>
            <a:r>
              <a:rPr lang="zh-CN" altLang="en-US" sz="1400" dirty="0"/>
              <a:t>篇文献</a:t>
            </a:r>
            <a:endParaRPr lang="en-US" altLang="zh-CN" sz="1400" dirty="0"/>
          </a:p>
          <a:p>
            <a:r>
              <a:rPr lang="zh-CN" altLang="en-US" sz="1400" dirty="0"/>
              <a:t>描述因子</a:t>
            </a:r>
          </a:p>
        </p:txBody>
      </p:sp>
      <p:cxnSp>
        <p:nvCxnSpPr>
          <p:cNvPr id="22" name="直接连接符 21">
            <a:extLst>
              <a:ext uri="{FF2B5EF4-FFF2-40B4-BE49-F238E27FC236}">
                <a16:creationId xmlns="" xmlns:a16="http://schemas.microsoft.com/office/drawing/2014/main" id="{0C26E568-5338-4E93-A2D9-2180EC5DDFEC}"/>
              </a:ext>
            </a:extLst>
          </p:cNvPr>
          <p:cNvCxnSpPr/>
          <p:nvPr/>
        </p:nvCxnSpPr>
        <p:spPr>
          <a:xfrm>
            <a:off x="6658518" y="3291536"/>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 xmlns:a16="http://schemas.microsoft.com/office/drawing/2014/main" id="{658C37BD-E9DF-48E8-BCA9-953121B54941}"/>
              </a:ext>
            </a:extLst>
          </p:cNvPr>
          <p:cNvCxnSpPr>
            <a:cxnSpLocks/>
            <a:stCxn id="19" idx="0"/>
            <a:endCxn id="19" idx="2"/>
          </p:cNvCxnSpPr>
          <p:nvPr/>
        </p:nvCxnSpPr>
        <p:spPr>
          <a:xfrm>
            <a:off x="7811243" y="2696449"/>
            <a:ext cx="0" cy="184380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 xmlns:a16="http://schemas.microsoft.com/office/drawing/2014/main" id="{808A588A-DE86-4911-B2E0-A6D6CE78327E}"/>
              </a:ext>
            </a:extLst>
          </p:cNvPr>
          <p:cNvSpPr txBox="1"/>
          <p:nvPr/>
        </p:nvSpPr>
        <p:spPr>
          <a:xfrm>
            <a:off x="7887599" y="2880397"/>
            <a:ext cx="1064341" cy="307777"/>
          </a:xfrm>
          <a:prstGeom prst="rect">
            <a:avLst/>
          </a:prstGeom>
          <a:noFill/>
        </p:spPr>
        <p:txBody>
          <a:bodyPr wrap="square" rtlCol="0">
            <a:spAutoFit/>
          </a:bodyPr>
          <a:lstStyle/>
          <a:p>
            <a:r>
              <a:rPr lang="zh-CN" altLang="en-US" sz="1400" dirty="0"/>
              <a:t>韩国文献</a:t>
            </a:r>
          </a:p>
        </p:txBody>
      </p:sp>
      <p:sp>
        <p:nvSpPr>
          <p:cNvPr id="29" name="文本框 28">
            <a:extLst>
              <a:ext uri="{FF2B5EF4-FFF2-40B4-BE49-F238E27FC236}">
                <a16:creationId xmlns="" xmlns:a16="http://schemas.microsoft.com/office/drawing/2014/main" id="{26BD13A5-B3EA-4267-AE62-B243B9E3CC3B}"/>
              </a:ext>
            </a:extLst>
          </p:cNvPr>
          <p:cNvSpPr txBox="1"/>
          <p:nvPr/>
        </p:nvSpPr>
        <p:spPr>
          <a:xfrm>
            <a:off x="6701924" y="3405043"/>
            <a:ext cx="1151152" cy="954107"/>
          </a:xfrm>
          <a:prstGeom prst="rect">
            <a:avLst/>
          </a:prstGeom>
          <a:noFill/>
        </p:spPr>
        <p:txBody>
          <a:bodyPr wrap="square" rtlCol="0">
            <a:spAutoFit/>
          </a:bodyPr>
          <a:lstStyle/>
          <a:p>
            <a:r>
              <a:rPr lang="zh-CN" altLang="en-US" sz="1400" dirty="0"/>
              <a:t>晶格常数</a:t>
            </a:r>
            <a:endParaRPr lang="en-US" altLang="zh-CN" sz="1400" dirty="0"/>
          </a:p>
          <a:p>
            <a:r>
              <a:rPr lang="zh-CN" altLang="en-US" sz="1400" dirty="0"/>
              <a:t>层错能</a:t>
            </a:r>
            <a:endParaRPr lang="en-US" altLang="zh-CN" sz="1400" dirty="0"/>
          </a:p>
          <a:p>
            <a:r>
              <a:rPr lang="zh-CN" altLang="en-US" sz="1400" dirty="0"/>
              <a:t>热扩散系数</a:t>
            </a:r>
            <a:endParaRPr lang="en-US" altLang="zh-CN" sz="1400" dirty="0"/>
          </a:p>
          <a:p>
            <a:r>
              <a:rPr lang="zh-CN" altLang="en-US" sz="1400"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1C698C00-CC79-4EBC-A13C-93E416A38558}"/>
                  </a:ext>
                </a:extLst>
              </p:cNvPr>
              <p:cNvSpPr txBox="1"/>
              <p:nvPr/>
            </p:nvSpPr>
            <p:spPr>
              <a:xfrm>
                <a:off x="7932768" y="3370703"/>
                <a:ext cx="115115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伯式矢量</m:t>
                      </m:r>
                      <m:r>
                        <a:rPr lang="en-US" altLang="zh-CN" sz="1400" b="0" i="1" dirty="0" smtClean="0">
                          <a:latin typeface="Cambria Math" panose="02040503050406030204" pitchFamily="18" charset="0"/>
                        </a:rPr>
                        <m:t>)</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endParaRPr lang="en-US" altLang="zh-CN" sz="14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932768" y="3370703"/>
                <a:ext cx="1151152" cy="1169551"/>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 xmlns:a16="http://schemas.microsoft.com/office/drawing/2014/main" id="{49BFC193-DAAD-4B44-BE0C-31563880570B}"/>
              </a:ext>
            </a:extLst>
          </p:cNvPr>
          <p:cNvCxnSpPr>
            <a:cxnSpLocks/>
          </p:cNvCxnSpPr>
          <p:nvPr/>
        </p:nvCxnSpPr>
        <p:spPr>
          <a:xfrm>
            <a:off x="7657490" y="3529046"/>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 xmlns:a16="http://schemas.microsoft.com/office/drawing/2014/main" id="{2CCED437-E98D-4744-8AD4-989D2ED285AC}"/>
              </a:ext>
            </a:extLst>
          </p:cNvPr>
          <p:cNvCxnSpPr>
            <a:cxnSpLocks/>
          </p:cNvCxnSpPr>
          <p:nvPr/>
        </p:nvCxnSpPr>
        <p:spPr>
          <a:xfrm>
            <a:off x="7657490" y="374507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 xmlns:a16="http://schemas.microsoft.com/office/drawing/2014/main" id="{10C4DD74-52B8-43F6-AEF6-B054F1B37CF3}"/>
              </a:ext>
            </a:extLst>
          </p:cNvPr>
          <p:cNvCxnSpPr>
            <a:cxnSpLocks/>
          </p:cNvCxnSpPr>
          <p:nvPr/>
        </p:nvCxnSpPr>
        <p:spPr>
          <a:xfrm>
            <a:off x="7657490" y="397132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 xmlns:a16="http://schemas.microsoft.com/office/drawing/2014/main" id="{3C134869-6D92-4D15-9416-D03C443B4539}"/>
              </a:ext>
            </a:extLst>
          </p:cNvPr>
          <p:cNvCxnSpPr>
            <a:cxnSpLocks/>
          </p:cNvCxnSpPr>
          <p:nvPr/>
        </p:nvCxnSpPr>
        <p:spPr>
          <a:xfrm>
            <a:off x="7657490" y="4177118"/>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 xmlns:a16="http://schemas.microsoft.com/office/drawing/2014/main"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 xmlns:a16="http://schemas.microsoft.com/office/drawing/2014/main"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 xmlns:a16="http://schemas.microsoft.com/office/drawing/2014/main"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 xmlns:a16="http://schemas.microsoft.com/office/drawing/2014/main"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 xmlns:a16="http://schemas.microsoft.com/office/drawing/2014/main" id="{A88BC0F9-F828-436C-8ABA-123FD021119A}"/>
              </a:ext>
            </a:extLst>
          </p:cNvPr>
          <p:cNvSpPr txBox="1"/>
          <p:nvPr/>
        </p:nvSpPr>
        <p:spPr>
          <a:xfrm>
            <a:off x="6595363" y="4676611"/>
            <a:ext cx="2558451"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解决方案</a:t>
            </a:r>
            <a:r>
              <a:rPr lang="en-US" altLang="zh-CN" sz="1400" b="1" dirty="0"/>
              <a:t>: </a:t>
            </a:r>
            <a:r>
              <a:rPr lang="en-US" altLang="zh-CN" sz="1400" dirty="0"/>
              <a:t>49</a:t>
            </a:r>
            <a:r>
              <a:rPr lang="zh-CN" altLang="en-US" sz="1400" dirty="0"/>
              <a:t>篇文献从计算的角度研究镍基单晶高温合金的占位、位错扩散等，而这些都是影响蠕变的重要因素，而韩国文章刚好提供了这些微观因素的计算方法，可以通过宏观数据去计算晶格常数等微观描述因子，解决了缺少微观描述因子的问题。</a:t>
            </a:r>
          </a:p>
        </p:txBody>
      </p:sp>
      <p:sp>
        <p:nvSpPr>
          <p:cNvPr id="33" name="矩形 15">
            <a:extLst>
              <a:ext uri="{FF2B5EF4-FFF2-40B4-BE49-F238E27FC236}">
                <a16:creationId xmlns="" xmlns:a16="http://schemas.microsoft.com/office/drawing/2014/main"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 xmlns:a16="http://schemas.microsoft.com/office/drawing/2014/main" id="{6D57D265-F45A-4057-87EA-4B03887C4E26}"/>
              </a:ext>
            </a:extLst>
          </p:cNvPr>
          <p:cNvSpPr txBox="1"/>
          <p:nvPr/>
        </p:nvSpPr>
        <p:spPr>
          <a:xfrm>
            <a:off x="194133" y="859846"/>
            <a:ext cx="8930757" cy="1396127"/>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400" dirty="0"/>
              <a:t>基于工作一的结果发现，单纯的从改进机器学习模型的角度以更好的描述蠕变性能</a:t>
            </a:r>
            <a:r>
              <a:rPr lang="en-US" altLang="zh-CN" sz="1400" dirty="0"/>
              <a:t>(</a:t>
            </a:r>
            <a:r>
              <a:rPr lang="zh-CN" altLang="en-US" sz="1400" dirty="0"/>
              <a:t>提升预测精度</a:t>
            </a:r>
            <a:r>
              <a:rPr lang="en-US" altLang="zh-CN" sz="1400" dirty="0"/>
              <a:t>)</a:t>
            </a:r>
            <a:r>
              <a:rPr lang="zh-CN" altLang="en-US" sz="1400" dirty="0"/>
              <a:t>是不够的，样本的质与量也是影响建模效果的关键因素之一。现有的样本种描述蠕变的主要是宏观方面的</a:t>
            </a:r>
            <a:r>
              <a:rPr lang="zh-CN" altLang="en-US" sz="1400" b="1" kern="100" dirty="0">
                <a:solidFill>
                  <a:srgbClr val="FF0000"/>
                </a:solidFill>
                <a:latin typeface="Times New Roman" panose="02020603050405020304" pitchFamily="18" charset="0"/>
                <a:cs typeface="Times New Roman" panose="02020603050405020304" pitchFamily="18" charset="0"/>
              </a:rPr>
              <a:t>成分、热处理和外部条件。除此之外影响蠕变的还有很多微观因素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lang="en-US" altLang="zh-CN" sz="14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 xmlns:a16="http://schemas.microsoft.com/office/drawing/2014/main"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 xmlns:a16="http://schemas.microsoft.com/office/drawing/2014/main"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 xmlns:a16="http://schemas.microsoft.com/office/drawing/2014/main"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 xmlns:a16="http://schemas.microsoft.com/office/drawing/2014/main"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多文档 4">
            <a:extLst>
              <a:ext uri="{FF2B5EF4-FFF2-40B4-BE49-F238E27FC236}">
                <a16:creationId xmlns="" xmlns:a16="http://schemas.microsoft.com/office/drawing/2014/main"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流程图: 多文档 5">
            <a:extLst>
              <a:ext uri="{FF2B5EF4-FFF2-40B4-BE49-F238E27FC236}">
                <a16:creationId xmlns="" xmlns:a16="http://schemas.microsoft.com/office/drawing/2014/main" id="{C55642D7-D698-471C-8E14-A904AD502AB0}"/>
              </a:ext>
            </a:extLst>
          </p:cNvPr>
          <p:cNvSpPr/>
          <p:nvPr/>
        </p:nvSpPr>
        <p:spPr>
          <a:xfrm>
            <a:off x="7668344" y="825319"/>
            <a:ext cx="1152128"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 xmlns:a16="http://schemas.microsoft.com/office/drawing/2014/main" id="{841D3567-3232-446C-B457-27A6CA125278}"/>
              </a:ext>
            </a:extLst>
          </p:cNvPr>
          <p:cNvSpPr/>
          <p:nvPr/>
        </p:nvSpPr>
        <p:spPr>
          <a:xfrm>
            <a:off x="5930769" y="825319"/>
            <a:ext cx="1152128"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t>相应的解析式</a:t>
            </a:r>
          </a:p>
        </p:txBody>
      </p:sp>
      <p:sp>
        <p:nvSpPr>
          <p:cNvPr id="12" name="矩形 11">
            <a:extLst>
              <a:ext uri="{FF2B5EF4-FFF2-40B4-BE49-F238E27FC236}">
                <a16:creationId xmlns="" xmlns:a16="http://schemas.microsoft.com/office/drawing/2014/main" id="{348F0673-9524-4FF1-91B0-B2DAB71B4B21}"/>
              </a:ext>
            </a:extLst>
          </p:cNvPr>
          <p:cNvSpPr/>
          <p:nvPr/>
        </p:nvSpPr>
        <p:spPr>
          <a:xfrm>
            <a:off x="2482360" y="825319"/>
            <a:ext cx="1338307"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err="1"/>
              <a:t>Thermo</a:t>
            </a:r>
            <a:endParaRPr lang="en-US" altLang="zh-CN" sz="1400" dirty="0"/>
          </a:p>
          <a:p>
            <a:pPr algn="ctr"/>
            <a:r>
              <a:rPr lang="en-US" altLang="zh-CN" sz="1400" dirty="0" err="1"/>
              <a:t>Calc</a:t>
            </a:r>
            <a:endParaRPr lang="zh-CN" altLang="en-US" sz="1400" dirty="0"/>
          </a:p>
        </p:txBody>
      </p:sp>
      <p:sp>
        <p:nvSpPr>
          <p:cNvPr id="13" name="流程图: 多文档 12">
            <a:extLst>
              <a:ext uri="{FF2B5EF4-FFF2-40B4-BE49-F238E27FC236}">
                <a16:creationId xmlns="" xmlns:a16="http://schemas.microsoft.com/office/drawing/2014/main" id="{B7E39190-C2AF-438F-8F72-FFAEA7E18DDB}"/>
              </a:ext>
            </a:extLst>
          </p:cNvPr>
          <p:cNvSpPr/>
          <p:nvPr/>
        </p:nvSpPr>
        <p:spPr>
          <a:xfrm>
            <a:off x="4234677" y="827750"/>
            <a:ext cx="1152128"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 xmlns:a16="http://schemas.microsoft.com/office/drawing/2014/main"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 xmlns:a16="http://schemas.microsoft.com/office/drawing/2014/main" id="{F2581735-D1A9-433C-81F3-FB4DC3D239A5}"/>
              </a:ext>
            </a:extLst>
          </p:cNvPr>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 xmlns:a16="http://schemas.microsoft.com/office/drawing/2014/main" id="{FEDFBEBC-0C43-4A4D-83BC-0EE948DAA804}"/>
              </a:ext>
            </a:extLst>
          </p:cNvPr>
          <p:cNvCxnSpPr>
            <a:cxnSpLocks/>
            <a:stCxn id="7" idx="3"/>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 xmlns:a16="http://schemas.microsoft.com/office/drawing/2014/main" id="{24508961-FFE0-42DA-ABA6-5898766787BB}"/>
              </a:ext>
            </a:extLst>
          </p:cNvPr>
          <p:cNvCxnSpPr>
            <a:cxnSpLocks/>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 xmlns:a16="http://schemas.microsoft.com/office/drawing/2014/main"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 xmlns:a16="http://schemas.microsoft.com/office/drawing/2014/main"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 xmlns:a16="http://schemas.microsoft.com/office/drawing/2014/main"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 xmlns:a16="http://schemas.microsoft.com/office/drawing/2014/main"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 xmlns:a16="http://schemas.microsoft.com/office/drawing/2014/main"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 xmlns:a16="http://schemas.microsoft.com/office/drawing/2014/main"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 xmlns:a16="http://schemas.microsoft.com/office/drawing/2014/main"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 xmlns:a16="http://schemas.microsoft.com/office/drawing/2014/main"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 xmlns:a16="http://schemas.microsoft.com/office/drawing/2014/main"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 xmlns:a16="http://schemas.microsoft.com/office/drawing/2014/main"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 xmlns:a16="http://schemas.microsoft.com/office/drawing/2014/main"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1175814199"/>
              </p:ext>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smtClean="0">
                          <a:solidFill>
                            <a:srgbClr val="000000"/>
                          </a:solidFill>
                          <a:effectLst/>
                          <a:latin typeface="宋体" panose="02010600030101010101" pitchFamily="2" charset="-122"/>
                          <a:ea typeface="宋体" panose="02010600030101010101" pitchFamily="2" charset="-122"/>
                        </a:rPr>
                        <a:t>计算新属</a:t>
                      </a:r>
                      <a:r>
                        <a:rPr lang="zh-CN" altLang="en-US" sz="1100" b="0" i="0" u="none" strike="noStrike" dirty="0">
                          <a:solidFill>
                            <a:srgbClr val="000000"/>
                          </a:solidFill>
                          <a:effectLst/>
                          <a:latin typeface="宋体" panose="02010600030101010101" pitchFamily="2" charset="-122"/>
                          <a:ea typeface="宋体" panose="02010600030101010101" pitchFamily="2" charset="-122"/>
                        </a:rPr>
                        <a:t>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13" name="矩形: 圆角 12">
            <a:extLst>
              <a:ext uri="{FF2B5EF4-FFF2-40B4-BE49-F238E27FC236}">
                <a16:creationId xmlns=""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 xmlns:a16="http://schemas.microsoft.com/office/drawing/2014/main"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 xmlns:a16="http://schemas.microsoft.com/office/drawing/2014/main"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 xmlns:a16="http://schemas.microsoft.com/office/drawing/2014/main"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 xmlns:a16="http://schemas.microsoft.com/office/drawing/2014/main"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 xmlns:a16="http://schemas.microsoft.com/office/drawing/2014/main" id="{44E0C71A-2CE5-4F6D-B089-CC10F3CF5570}"/>
              </a:ext>
            </a:extLst>
          </p:cNvPr>
          <p:cNvGraphicFramePr>
            <a:graphicFrameLocks noGrp="1"/>
          </p:cNvGraphicFramePr>
          <p:nvPr>
            <p:extLst>
              <p:ext uri="{D42A27DB-BD31-4B8C-83A1-F6EECF244321}">
                <p14:modId xmlns:p14="http://schemas.microsoft.com/office/powerpoint/2010/main" val="234455519"/>
              </p:ext>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874955744"/>
                    </a:ext>
                  </a:extLst>
                </a:gridCol>
                <a:gridCol w="1125622">
                  <a:extLst>
                    <a:ext uri="{9D8B030D-6E8A-4147-A177-3AD203B41FA5}">
                      <a16:colId xmlns="" xmlns:a16="http://schemas.microsoft.com/office/drawing/2014/main" val="283052616"/>
                    </a:ext>
                  </a:extLst>
                </a:gridCol>
                <a:gridCol w="1363734">
                  <a:extLst>
                    <a:ext uri="{9D8B030D-6E8A-4147-A177-3AD203B41FA5}">
                      <a16:colId xmlns="" xmlns:a16="http://schemas.microsoft.com/office/drawing/2014/main" val="3758211763"/>
                    </a:ext>
                  </a:extLst>
                </a:gridCol>
                <a:gridCol w="1536907">
                  <a:extLst>
                    <a:ext uri="{9D8B030D-6E8A-4147-A177-3AD203B41FA5}">
                      <a16:colId xmlns="" xmlns:a16="http://schemas.microsoft.com/office/drawing/2014/main"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0.04407963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0.04922684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0.04120816</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904562715"/>
                  </a:ext>
                </a:extLst>
              </a:tr>
            </a:tbl>
          </a:graphicData>
        </a:graphic>
      </p:graphicFrame>
      <p:pic>
        <p:nvPicPr>
          <p:cNvPr id="4" name="图片 3">
            <a:extLst>
              <a:ext uri="{FF2B5EF4-FFF2-40B4-BE49-F238E27FC236}">
                <a16:creationId xmlns="" xmlns:a16="http://schemas.microsoft.com/office/drawing/2014/main"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 xmlns:a16="http://schemas.microsoft.com/office/drawing/2014/main" id="{53171B14-AD36-4FC1-9151-7E61428B7338}"/>
              </a:ext>
            </a:extLst>
          </p:cNvPr>
          <p:cNvGraphicFramePr>
            <a:graphicFrameLocks noGrp="1"/>
          </p:cNvGraphicFramePr>
          <p:nvPr>
            <p:extLst>
              <p:ext uri="{D42A27DB-BD31-4B8C-83A1-F6EECF244321}">
                <p14:modId xmlns:p14="http://schemas.microsoft.com/office/powerpoint/2010/main" val="4040746873"/>
              </p:ext>
            </p:extLst>
          </p:nvPr>
        </p:nvGraphicFramePr>
        <p:xfrm>
          <a:off x="6284209" y="1616586"/>
          <a:ext cx="2424024" cy="4639246"/>
        </p:xfrm>
        <a:graphic>
          <a:graphicData uri="http://schemas.openxmlformats.org/drawingml/2006/table">
            <a:tbl>
              <a:tblPr/>
              <a:tblGrid>
                <a:gridCol w="606006">
                  <a:extLst>
                    <a:ext uri="{9D8B030D-6E8A-4147-A177-3AD203B41FA5}">
                      <a16:colId xmlns="" xmlns:a16="http://schemas.microsoft.com/office/drawing/2014/main" val="3113492145"/>
                    </a:ext>
                  </a:extLst>
                </a:gridCol>
                <a:gridCol w="606006">
                  <a:extLst>
                    <a:ext uri="{9D8B030D-6E8A-4147-A177-3AD203B41FA5}">
                      <a16:colId xmlns="" xmlns:a16="http://schemas.microsoft.com/office/drawing/2014/main" val="1229954031"/>
                    </a:ext>
                  </a:extLst>
                </a:gridCol>
                <a:gridCol w="606006">
                  <a:extLst>
                    <a:ext uri="{9D8B030D-6E8A-4147-A177-3AD203B41FA5}">
                      <a16:colId xmlns="" xmlns:a16="http://schemas.microsoft.com/office/drawing/2014/main" val="580958859"/>
                    </a:ext>
                  </a:extLst>
                </a:gridCol>
                <a:gridCol w="606006">
                  <a:extLst>
                    <a:ext uri="{9D8B030D-6E8A-4147-A177-3AD203B41FA5}">
                      <a16:colId xmlns="" xmlns:a16="http://schemas.microsoft.com/office/drawing/2014/main"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4970791"/>
                  </a:ext>
                </a:extLst>
              </a:tr>
            </a:tbl>
          </a:graphicData>
        </a:graphic>
      </p:graphicFrame>
      <p:sp>
        <p:nvSpPr>
          <p:cNvPr id="33" name="矩形: 圆角 32">
            <a:extLst>
              <a:ext uri="{FF2B5EF4-FFF2-40B4-BE49-F238E27FC236}">
                <a16:creationId xmlns=""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 xmlns:a16="http://schemas.microsoft.com/office/drawing/2014/main"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a:t>
            </a:r>
            <a:r>
              <a:rPr lang="zh-CN" altLang="en-US" sz="1400" b="1" dirty="0" smtClean="0">
                <a:solidFill>
                  <a:srgbClr val="FF0000"/>
                </a:solidFill>
              </a:rPr>
              <a:t>测结果对</a:t>
            </a:r>
            <a:r>
              <a:rPr lang="zh-CN" altLang="en-US" sz="1400" b="1" dirty="0">
                <a:solidFill>
                  <a:srgbClr val="FF0000"/>
                </a:solidFill>
              </a:rPr>
              <a:t>比</a:t>
            </a:r>
          </a:p>
        </p:txBody>
      </p:sp>
      <p:sp>
        <p:nvSpPr>
          <p:cNvPr id="38" name="箭头: 右 37">
            <a:extLst>
              <a:ext uri="{FF2B5EF4-FFF2-40B4-BE49-F238E27FC236}">
                <a16:creationId xmlns=""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 xmlns:a16="http://schemas.microsoft.com/office/drawing/2014/main"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 xmlns:a16="http://schemas.microsoft.com/office/drawing/2014/main"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 xmlns:a16="http://schemas.microsoft.com/office/drawing/2014/main" id="{AF12E857-29BE-4A0D-8D87-FC607082ABFD}"/>
              </a:ext>
            </a:extLst>
          </p:cNvPr>
          <p:cNvSpPr txBox="1"/>
          <p:nvPr/>
        </p:nvSpPr>
        <p:spPr>
          <a:xfrm>
            <a:off x="1001441" y="3640570"/>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多尺度样本预测蠕变的精度甚至更低，原因可能是相对于小样本，维度更高，导致得精度下降，</a:t>
            </a:r>
            <a:r>
              <a:rPr lang="zh-CN" altLang="en-US" b="1" dirty="0">
                <a:solidFill>
                  <a:srgbClr val="FF0000"/>
                </a:solidFill>
              </a:rPr>
              <a:t>所以有必要进行特征选择！</a:t>
            </a: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539552" y="1948403"/>
            <a:ext cx="7870264" cy="4806530"/>
            <a:chOff x="-75357" y="794618"/>
            <a:chExt cx="9054564" cy="5702703"/>
          </a:xfrm>
        </p:grpSpPr>
        <p:pic>
          <p:nvPicPr>
            <p:cNvPr id="3" name="图片 2"/>
            <p:cNvPicPr>
              <a:picLocks noChangeAspect="1"/>
            </p:cNvPicPr>
            <p:nvPr/>
          </p:nvPicPr>
          <p:blipFill>
            <a:blip r:embed="rId3"/>
            <a:stretch>
              <a:fillRect/>
            </a:stretch>
          </p:blipFill>
          <p:spPr>
            <a:xfrm>
              <a:off x="3437074" y="1730030"/>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26193" y="4166710"/>
                <a:ext cx="3089624" cy="2246846"/>
                <a:chOff x="587786" y="3962790"/>
                <a:chExt cx="3289813" cy="2380678"/>
              </a:xfrm>
            </p:grpSpPr>
            <p:sp>
              <p:nvSpPr>
                <p:cNvPr id="37" name="文本框 36"/>
                <p:cNvSpPr txBox="1"/>
                <p:nvPr/>
              </p:nvSpPr>
              <p:spPr>
                <a:xfrm>
                  <a:off x="587786" y="3962790"/>
                  <a:ext cx="561011" cy="2380678"/>
                </a:xfrm>
                <a:prstGeom prst="rect">
                  <a:avLst/>
                </a:prstGeom>
                <a:noFill/>
              </p:spPr>
              <p:txBody>
                <a:bodyPr vert="eaVert" wrap="square" rtlCol="0">
                  <a:spAutoFit/>
                </a:bodyPr>
                <a:lstStyle/>
                <a:p>
                  <a:pPr algn="ctr"/>
                  <a:r>
                    <a:rPr lang="zh-CN" altLang="en-US" sz="1600"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455588"/>
                </a:xfrm>
                <a:prstGeom prst="rect">
                  <a:avLst/>
                </a:prstGeom>
                <a:noFill/>
              </p:spPr>
              <p:txBody>
                <a:bodyPr wrap="square" rtlCol="0">
                  <a:spAutoFit/>
                </a:bodyPr>
                <a:lstStyle/>
                <a:p>
                  <a:r>
                    <a:rPr lang="zh-CN" altLang="en-US" sz="1600" b="1" dirty="0"/>
                    <a:t>专家经验</a:t>
                  </a:r>
                </a:p>
              </p:txBody>
            </p:sp>
          </p:grpSp>
          <p:sp>
            <p:nvSpPr>
              <p:cNvPr id="54" name="文本框 53"/>
              <p:cNvSpPr txBox="1"/>
              <p:nvPr/>
            </p:nvSpPr>
            <p:spPr>
              <a:xfrm>
                <a:off x="4270619" y="1124743"/>
                <a:ext cx="2023890" cy="334268"/>
              </a:xfrm>
              <a:prstGeom prst="rect">
                <a:avLst/>
              </a:prstGeom>
              <a:noFill/>
            </p:spPr>
            <p:txBody>
              <a:bodyPr wrap="square" rtlCol="0">
                <a:spAutoFit/>
              </a:bodyPr>
              <a:lstStyle/>
              <a:p>
                <a:pPr algn="ctr"/>
                <a:r>
                  <a:rPr lang="zh-CN" altLang="en-US" sz="1400"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ext uri="{D42A27DB-BD31-4B8C-83A1-F6EECF244321}">
                      <p14:modId xmlns:p14="http://schemas.microsoft.com/office/powerpoint/2010/main" val="4126038764"/>
                    </p:ext>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2" y="900613"/>
              <a:ext cx="1896297" cy="380109"/>
            </a:xfrm>
            <a:prstGeom prst="rect">
              <a:avLst/>
            </a:prstGeom>
            <a:noFill/>
          </p:spPr>
          <p:txBody>
            <a:bodyPr wrap="square" rtlCol="0">
              <a:spAutoFit/>
            </a:bodyPr>
            <a:lstStyle/>
            <a:p>
              <a:r>
                <a:rPr lang="zh-CN" altLang="en-US" sz="1400" b="1" dirty="0"/>
                <a:t>关联和因果分析</a:t>
              </a:r>
            </a:p>
          </p:txBody>
        </p:sp>
      </p:grpSp>
      <p:sp>
        <p:nvSpPr>
          <p:cNvPr id="5" name="文本框 4"/>
          <p:cNvSpPr txBox="1"/>
          <p:nvPr/>
        </p:nvSpPr>
        <p:spPr>
          <a:xfrm>
            <a:off x="268946" y="771180"/>
            <a:ext cx="8812372" cy="1107996"/>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sz="1600" dirty="0"/>
              <a:t>目前的特征选择算法虽然能够去除原始数据特征集中的稀疏、不相关、冗余性信息，但由于算法选择特征时存在不稳定性，可能会剔除专家认为很关键的特征给剔除掉，这一方面可能会影响</a:t>
            </a:r>
            <a:r>
              <a:rPr lang="zh-CN" altLang="en-US" sz="1600" b="1" dirty="0">
                <a:solidFill>
                  <a:srgbClr val="FF0000"/>
                </a:solidFill>
              </a:rPr>
              <a:t>材料领域专家对新属性的计算</a:t>
            </a:r>
            <a:r>
              <a:rPr lang="zh-CN" altLang="en-US" sz="1600" dirty="0"/>
              <a:t>；另一方面也可能</a:t>
            </a:r>
            <a:r>
              <a:rPr lang="zh-CN" altLang="en-US" sz="1600" b="1" dirty="0">
                <a:solidFill>
                  <a:srgbClr val="FF0000"/>
                </a:solidFill>
              </a:rPr>
              <a:t>降低机器模型的预测精度</a:t>
            </a:r>
            <a:r>
              <a:rPr lang="zh-CN" altLang="en-US" sz="1600" dirty="0"/>
              <a:t>。因此在进行特征选择时，需要综合考虑</a:t>
            </a:r>
            <a:r>
              <a:rPr lang="zh-CN" altLang="en-US" sz="1600" b="1" dirty="0">
                <a:solidFill>
                  <a:srgbClr val="FF0000"/>
                </a:solidFill>
              </a:rPr>
              <a:t>领域专家经验、机器学习模型的预测精度</a:t>
            </a:r>
            <a:r>
              <a:rPr lang="zh-CN" altLang="en-US" sz="1600" dirty="0"/>
              <a:t>等因素。</a:t>
            </a:r>
          </a:p>
        </p:txBody>
      </p:sp>
      <p:sp>
        <p:nvSpPr>
          <p:cNvPr id="32" name="圆角矩形 31"/>
          <p:cNvSpPr/>
          <p:nvPr/>
        </p:nvSpPr>
        <p:spPr>
          <a:xfrm>
            <a:off x="2155522" y="3082961"/>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1796421074"/>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 xmlns:a16="http://schemas.microsoft.com/office/drawing/2014/main" val="1534108306"/>
                    </a:ext>
                  </a:extLst>
                </a:gridCol>
                <a:gridCol w="596144">
                  <a:extLst>
                    <a:ext uri="{9D8B030D-6E8A-4147-A177-3AD203B41FA5}">
                      <a16:colId xmlns=""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61295978"/>
                  </a:ext>
                </a:extLst>
              </a:tr>
              <a:tr h="153303">
                <a:tc>
                  <a:txBody>
                    <a:bodyPr/>
                    <a:lstStyle/>
                    <a:p>
                      <a:pPr algn="l" fontAlgn="b"/>
                      <a:r>
                        <a:rPr lang="zh-CN" altLang="en-US" sz="1100" u="none" strike="noStrike" dirty="0">
                          <a:effectLst/>
                        </a:rPr>
                        <a:t>计</a:t>
                      </a:r>
                      <a:r>
                        <a:rPr lang="zh-CN" altLang="en-US" sz="1100" u="none" strike="noStrike" dirty="0" smtClean="0">
                          <a:effectLst/>
                        </a:rPr>
                        <a:t>算新属</a:t>
                      </a:r>
                      <a:r>
                        <a:rPr lang="zh-CN" altLang="en-US" sz="1100" u="none" strike="noStrike" dirty="0">
                          <a:effectLst/>
                        </a:rPr>
                        <a:t>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a:t>
            </a:r>
            <a:r>
              <a:rPr lang="zh-CN" altLang="en-US" sz="900" dirty="0" smtClean="0">
                <a:solidFill>
                  <a:srgbClr val="FF0000"/>
                </a:solidFill>
              </a:rPr>
              <a:t>件</a:t>
            </a:r>
            <a:r>
              <a:rPr lang="en-US" altLang="zh-CN" sz="900" dirty="0" smtClean="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a:t>
            </a:r>
            <a:r>
              <a:rPr lang="zh-CN" altLang="en-US" sz="900" dirty="0" smtClean="0">
                <a:solidFill>
                  <a:srgbClr val="FF0000"/>
                </a:solidFill>
              </a:rPr>
              <a:t>算新属</a:t>
            </a:r>
            <a:r>
              <a:rPr lang="zh-CN" altLang="en-US" sz="900" dirty="0">
                <a:solidFill>
                  <a:srgbClr val="FF0000"/>
                </a:solidFill>
              </a:rPr>
              <a:t>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0"/>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 xmlns:a16="http://schemas.microsoft.com/office/drawing/2014/main" id="{346DC986-416C-4BB3-8124-CF2C1E143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a:extLst>
              <a:ext uri="{FF2B5EF4-FFF2-40B4-BE49-F238E27FC236}">
                <a16:creationId xmlns="" xmlns:a16="http://schemas.microsoft.com/office/drawing/2014/main" id="{365EA71D-A9B0-40D5-AAF7-743E03D9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78</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9952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 xmlns:a16="http://schemas.microsoft.com/office/drawing/2014/main" id="{D633C84C-C517-41B4-B5B5-0CD35746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a:extLst>
              <a:ext uri="{FF2B5EF4-FFF2-40B4-BE49-F238E27FC236}">
                <a16:creationId xmlns="" xmlns:a16="http://schemas.microsoft.com/office/drawing/2014/main" id="{95CFCFA1-9F6A-47AB-8E7F-70FA4620B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78</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25</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9"/>
            <a:ext cx="8868167" cy="1200329"/>
            <a:chOff x="271416" y="5531597"/>
            <a:chExt cx="8868167" cy="1189962"/>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7"/>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a:extLst>
              <a:ext uri="{FF2B5EF4-FFF2-40B4-BE49-F238E27FC236}">
                <a16:creationId xmlns="" xmlns:a16="http://schemas.microsoft.com/office/drawing/2014/main" id="{46DA42C6-3F6F-40E2-B6B7-5CD4CF420E91}"/>
              </a:ext>
            </a:extLst>
          </p:cNvPr>
          <p:cNvCxnSpPr>
            <a:cxnSpLocks/>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 xmlns:a16="http://schemas.microsoft.com/office/drawing/2014/main" id="{ADF01C89-B79F-4799-9366-D8573B2D195C}"/>
              </a:ext>
            </a:extLst>
          </p:cNvPr>
          <p:cNvGrpSpPr/>
          <p:nvPr/>
        </p:nvGrpSpPr>
        <p:grpSpPr>
          <a:xfrm>
            <a:off x="314126" y="2208487"/>
            <a:ext cx="4175142" cy="3449897"/>
            <a:chOff x="330720" y="2143829"/>
            <a:chExt cx="4175142" cy="3449897"/>
          </a:xfrm>
        </p:grpSpPr>
        <p:sp>
          <p:nvSpPr>
            <p:cNvPr id="27" name="矩形 26">
              <a:extLst>
                <a:ext uri="{FF2B5EF4-FFF2-40B4-BE49-F238E27FC236}">
                  <a16:creationId xmlns="" xmlns:a16="http://schemas.microsoft.com/office/drawing/2014/main" id="{2DB8C291-C8F3-462C-8719-A742649C6BB9}"/>
                </a:ext>
              </a:extLst>
            </p:cNvPr>
            <p:cNvSpPr/>
            <p:nvPr/>
          </p:nvSpPr>
          <p:spPr>
            <a:xfrm>
              <a:off x="330720" y="2143829"/>
              <a:ext cx="4175142" cy="323150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28" name="文本框 27">
              <a:extLst>
                <a:ext uri="{FF2B5EF4-FFF2-40B4-BE49-F238E27FC236}">
                  <a16:creationId xmlns="" xmlns:a16="http://schemas.microsoft.com/office/drawing/2014/main" id="{FB2FC997-4C55-4EBE-BC4A-BC774AA9A7DD}"/>
                </a:ext>
              </a:extLst>
            </p:cNvPr>
            <p:cNvSpPr txBox="1"/>
            <p:nvPr/>
          </p:nvSpPr>
          <p:spPr>
            <a:xfrm>
              <a:off x="345497" y="3470069"/>
              <a:ext cx="4094560" cy="2123657"/>
            </a:xfrm>
            <a:prstGeom prst="rect">
              <a:avLst/>
            </a:prstGeom>
            <a:noFill/>
          </p:spPr>
          <p:txBody>
            <a:bodyPr wrap="square" rtlCol="0">
              <a:spAutoFit/>
            </a:bodyPr>
            <a:lstStyle/>
            <a:p>
              <a:r>
                <a:rPr lang="zh-CN" altLang="en-US" sz="1200" b="1" dirty="0"/>
                <a:t>结论分析：</a:t>
              </a:r>
              <a:endParaRPr lang="en-US" altLang="zh-CN" sz="1200" b="1" dirty="0"/>
            </a:p>
            <a:p>
              <a:r>
                <a:rPr lang="zh-CN" altLang="en-US" sz="1200" b="1" dirty="0"/>
                <a:t>（</a:t>
              </a:r>
              <a:r>
                <a:rPr lang="en-US" altLang="zh-CN" sz="1200" b="1" dirty="0"/>
                <a:t>1</a:t>
              </a:r>
              <a:r>
                <a:rPr lang="zh-CN" altLang="en-US" sz="1200" b="1" dirty="0"/>
                <a:t>）</a:t>
              </a:r>
              <a:r>
                <a:rPr lang="en-US" altLang="zh-CN" sz="1200" b="1" dirty="0"/>
                <a:t>DL</a:t>
              </a:r>
              <a:r>
                <a:rPr lang="zh-CN" altLang="en-US" sz="1200" b="1" dirty="0"/>
                <a:t>（自扩散）和</a:t>
              </a:r>
              <a:r>
                <a:rPr lang="en-US" altLang="zh-CN" sz="1200" b="1" dirty="0" err="1"/>
                <a:t>c_T</a:t>
              </a:r>
              <a:r>
                <a:rPr lang="zh-CN" altLang="en-US" sz="1200" b="1" dirty="0"/>
                <a:t>（条件温度）的相关系数为</a:t>
              </a:r>
              <a:r>
                <a:rPr lang="en-US" altLang="zh-CN" sz="1200" b="1" dirty="0"/>
                <a:t>0.74</a:t>
              </a:r>
              <a:r>
                <a:rPr lang="zh-CN" altLang="en-US" sz="1200" b="1" dirty="0"/>
                <a:t>，</a:t>
              </a:r>
              <a:r>
                <a:rPr lang="en-US" altLang="zh-CN" sz="1200" b="1" dirty="0"/>
                <a:t> C(</a:t>
              </a:r>
              <a:r>
                <a:rPr lang="zh-CN" altLang="en-US" sz="1200" b="1" dirty="0"/>
                <a:t>碳元素</a:t>
              </a:r>
              <a:r>
                <a:rPr lang="en-US" altLang="zh-CN" sz="1200" b="1" dirty="0"/>
                <a:t>)</a:t>
              </a:r>
              <a:r>
                <a:rPr lang="zh-CN" altLang="en-US" sz="1200" b="1" dirty="0"/>
                <a:t>和</a:t>
              </a:r>
              <a:r>
                <a:rPr lang="en-US" altLang="zh-CN" sz="1200" b="1" dirty="0"/>
                <a:t>B(</a:t>
              </a:r>
              <a:r>
                <a:rPr lang="zh-CN" altLang="en-US" sz="1200" b="1" dirty="0"/>
                <a:t>硼元素</a:t>
              </a:r>
              <a:r>
                <a:rPr lang="en-US" altLang="zh-CN" sz="1200" b="1" dirty="0"/>
                <a:t>)</a:t>
              </a:r>
              <a:r>
                <a:rPr lang="zh-CN" altLang="en-US" sz="1200" b="1" dirty="0"/>
                <a:t>的相关系数为</a:t>
              </a:r>
              <a:r>
                <a:rPr lang="en-US" altLang="zh-CN" sz="1200" b="1" dirty="0"/>
                <a:t>0.94</a:t>
              </a:r>
              <a:r>
                <a:rPr lang="zh-CN" altLang="en-US" sz="1200" b="1" dirty="0"/>
                <a:t>，</a:t>
              </a:r>
              <a:r>
                <a:rPr lang="en-US" altLang="zh-CN" sz="1200" b="1" dirty="0" err="1"/>
                <a:t>Nb</a:t>
              </a:r>
              <a:r>
                <a:rPr lang="en-US" altLang="zh-CN" sz="1200" b="1" dirty="0"/>
                <a:t>(</a:t>
              </a:r>
              <a:r>
                <a:rPr lang="zh-CN" altLang="en-US" sz="1200" b="1" dirty="0"/>
                <a:t>铌元素</a:t>
              </a:r>
              <a:r>
                <a:rPr lang="en-US" altLang="zh-CN" sz="1200" b="1" dirty="0"/>
                <a:t>) </a:t>
              </a:r>
              <a:r>
                <a:rPr lang="zh-CN" altLang="en-US" sz="1200" b="1" dirty="0"/>
                <a:t>和</a:t>
              </a:r>
              <a:r>
                <a:rPr lang="en-US" altLang="zh-CN" sz="1200" b="1" dirty="0"/>
                <a:t>B(</a:t>
              </a:r>
              <a:r>
                <a:rPr lang="zh-CN" altLang="en-US" sz="1200" b="1" dirty="0"/>
                <a:t>硼元素</a:t>
              </a:r>
              <a:r>
                <a:rPr lang="en-US" altLang="zh-CN" sz="1200" b="1" dirty="0"/>
                <a:t>)</a:t>
              </a:r>
              <a:r>
                <a:rPr lang="zh-CN" altLang="en-US" sz="1200" b="1" dirty="0"/>
                <a:t>相关系数为</a:t>
              </a:r>
              <a:r>
                <a:rPr lang="en-US" altLang="zh-CN" sz="1200" b="1" dirty="0"/>
                <a:t>0.84,</a:t>
              </a:r>
              <a:r>
                <a:rPr lang="zh-CN" altLang="en-US" sz="1200" b="1" dirty="0"/>
                <a:t> 还有</a:t>
              </a:r>
              <a:r>
                <a:rPr lang="en-US" altLang="zh-CN" sz="1200" b="1" dirty="0" err="1"/>
                <a:t>p_mf</a:t>
              </a:r>
              <a:r>
                <a:rPr lang="en-US" altLang="zh-CN" sz="1200" b="1" dirty="0"/>
                <a:t>(γ’</a:t>
              </a:r>
              <a:r>
                <a:rPr lang="zh-CN" altLang="en-US" sz="1200" b="1" dirty="0"/>
                <a:t>相摩尔分数</a:t>
              </a:r>
              <a:r>
                <a:rPr lang="en-US" altLang="zh-CN" sz="1200" b="1" dirty="0"/>
                <a:t>)</a:t>
              </a:r>
              <a:r>
                <a:rPr lang="zh-CN" altLang="en-US" sz="1200" b="1" dirty="0"/>
                <a:t>和</a:t>
              </a:r>
              <a:r>
                <a:rPr lang="en-US" altLang="zh-CN" sz="1200" b="1" dirty="0" err="1"/>
                <a:t>Hf</a:t>
              </a:r>
              <a:r>
                <a:rPr lang="en-US" altLang="zh-CN" sz="1200" b="1" dirty="0"/>
                <a:t>(</a:t>
              </a:r>
              <a:r>
                <a:rPr lang="zh-CN" altLang="en-US" sz="1200" b="1" dirty="0"/>
                <a:t>铪元素</a:t>
              </a:r>
              <a:r>
                <a:rPr lang="en-US" altLang="zh-CN" sz="1200" b="1" dirty="0"/>
                <a:t>)</a:t>
              </a:r>
              <a:r>
                <a:rPr lang="zh-CN" altLang="en-US" sz="1200" b="1" dirty="0"/>
                <a:t>相关系数为</a:t>
              </a:r>
              <a:r>
                <a:rPr lang="en-US" altLang="zh-CN" sz="1200" b="1" dirty="0"/>
                <a:t>0.45,</a:t>
              </a:r>
              <a:r>
                <a:rPr lang="zh-CN" altLang="en-US" sz="1200" b="1" dirty="0"/>
                <a:t>它们都是</a:t>
              </a:r>
              <a:r>
                <a:rPr lang="zh-CN" altLang="en-US" sz="1200" b="1" dirty="0">
                  <a:solidFill>
                    <a:srgbClr val="FF0000"/>
                  </a:solidFill>
                </a:rPr>
                <a:t>正相关。</a:t>
              </a:r>
              <a:endParaRPr lang="en-US" altLang="zh-CN" sz="1200" b="1" dirty="0"/>
            </a:p>
            <a:p>
              <a:r>
                <a:rPr lang="zh-CN" altLang="en-US" sz="1200" b="1" dirty="0"/>
                <a:t>（</a:t>
              </a:r>
              <a:r>
                <a:rPr lang="en-US" altLang="zh-CN" sz="1200" b="1" dirty="0"/>
                <a:t>2</a:t>
              </a:r>
              <a:r>
                <a:rPr lang="zh-CN" altLang="en-US" sz="1200" b="1" dirty="0"/>
                <a:t>）</a:t>
              </a:r>
              <a:r>
                <a:rPr lang="en-US" altLang="zh-CN" sz="1200" b="1" dirty="0"/>
                <a:t>G</a:t>
              </a:r>
              <a:r>
                <a:rPr lang="zh-CN" altLang="en-US" sz="1200" b="1" dirty="0"/>
                <a:t>（剪切模量）和</a:t>
              </a:r>
              <a:r>
                <a:rPr lang="en-US" altLang="zh-CN" sz="1200" b="1" dirty="0" err="1"/>
                <a:t>c_T</a:t>
              </a:r>
              <a:r>
                <a:rPr lang="zh-CN" altLang="en-US" sz="1200" b="1" dirty="0"/>
                <a:t>（固溶时间）的相关系数为</a:t>
              </a:r>
              <a:r>
                <a:rPr lang="en-US" altLang="zh-CN" sz="1200" b="1" dirty="0"/>
                <a:t>-0.61</a:t>
              </a:r>
              <a:r>
                <a:rPr lang="zh-CN" altLang="en-US" sz="1200" b="1" dirty="0"/>
                <a:t>，</a:t>
              </a:r>
              <a:r>
                <a:rPr lang="en-US" altLang="zh-CN" sz="1200" b="1" dirty="0"/>
                <a:t> life(</a:t>
              </a:r>
              <a:r>
                <a:rPr lang="zh-CN" altLang="en-US" sz="1200" b="1" dirty="0"/>
                <a:t>蠕变寿命</a:t>
              </a:r>
              <a:r>
                <a:rPr lang="en-US" altLang="zh-CN" sz="1200" b="1" dirty="0"/>
                <a:t>)</a:t>
              </a:r>
              <a:r>
                <a:rPr lang="zh-CN" altLang="en-US" sz="1200" b="1" dirty="0"/>
                <a:t>和</a:t>
              </a:r>
              <a:r>
                <a:rPr lang="en-US" altLang="zh-CN" sz="1200" b="1" dirty="0" err="1"/>
                <a:t>s_time</a:t>
              </a:r>
              <a:r>
                <a:rPr lang="en-US" altLang="zh-CN" sz="1200" b="1" dirty="0"/>
                <a:t>(</a:t>
              </a:r>
              <a:r>
                <a:rPr lang="zh-CN" altLang="en-US" sz="1200" b="1" dirty="0"/>
                <a:t>固溶时间</a:t>
              </a:r>
              <a:r>
                <a:rPr lang="en-US" altLang="zh-CN" sz="1200" b="1" dirty="0"/>
                <a:t>)</a:t>
              </a:r>
              <a:r>
                <a:rPr lang="zh-CN" altLang="en-US" sz="1200" b="1" dirty="0"/>
                <a:t>的相关系数为</a:t>
              </a:r>
              <a:r>
                <a:rPr lang="en-US" altLang="zh-CN" sz="1200" b="1" dirty="0"/>
                <a:t>-0.63</a:t>
              </a:r>
              <a:r>
                <a:rPr lang="zh-CN" altLang="en-US" sz="1200" b="1" dirty="0"/>
                <a:t>，</a:t>
              </a:r>
              <a:r>
                <a:rPr lang="en-US" altLang="zh-CN" sz="1200" b="1" dirty="0"/>
                <a:t>Ni(</a:t>
              </a:r>
              <a:r>
                <a:rPr lang="zh-CN" altLang="en-US" sz="1200" b="1" dirty="0"/>
                <a:t>镍元素</a:t>
              </a:r>
              <a:r>
                <a:rPr lang="en-US" altLang="zh-CN" sz="1200" b="1" dirty="0"/>
                <a:t>) </a:t>
              </a:r>
              <a:r>
                <a:rPr lang="zh-CN" altLang="en-US" sz="1200" b="1" dirty="0"/>
                <a:t>和</a:t>
              </a:r>
              <a:r>
                <a:rPr lang="en-US" altLang="zh-CN" sz="1200" b="1" dirty="0"/>
                <a:t>Co(</a:t>
              </a:r>
              <a:r>
                <a:rPr lang="zh-CN" altLang="en-US" sz="1200" b="1" dirty="0"/>
                <a:t>钴元素</a:t>
              </a:r>
              <a:r>
                <a:rPr lang="en-US" altLang="zh-CN" sz="1200" b="1" dirty="0"/>
                <a:t>)</a:t>
              </a:r>
              <a:r>
                <a:rPr lang="zh-CN" altLang="en-US" sz="1200" b="1" dirty="0"/>
                <a:t>相关系数为</a:t>
              </a:r>
              <a:r>
                <a:rPr lang="en-US" altLang="zh-CN" sz="1200" b="1" dirty="0"/>
                <a:t>-0.85,</a:t>
              </a:r>
              <a:r>
                <a:rPr lang="zh-CN" altLang="en-US" sz="1200" b="1" dirty="0"/>
                <a:t> 还有</a:t>
              </a:r>
              <a:r>
                <a:rPr lang="en-US" altLang="zh-CN" sz="1200" b="1" dirty="0"/>
                <a:t>L(</a:t>
              </a:r>
              <a:r>
                <a:rPr lang="zh-CN" altLang="en-US" sz="1200" b="1" dirty="0"/>
                <a:t>晶格常数</a:t>
              </a:r>
              <a:r>
                <a:rPr lang="en-US" altLang="zh-CN" sz="1200" b="1" dirty="0"/>
                <a:t>)</a:t>
              </a:r>
              <a:r>
                <a:rPr lang="zh-CN" altLang="en-US" sz="1200" b="1" dirty="0"/>
                <a:t>和</a:t>
              </a:r>
              <a:r>
                <a:rPr lang="en-US" altLang="zh-CN" sz="1200" b="1" dirty="0" err="1"/>
                <a:t>Hf</a:t>
              </a:r>
              <a:r>
                <a:rPr lang="en-US" altLang="zh-CN" sz="1200" b="1" dirty="0"/>
                <a:t>(</a:t>
              </a:r>
              <a:r>
                <a:rPr lang="zh-CN" altLang="en-US" sz="1200" b="1" dirty="0"/>
                <a:t>铪元素</a:t>
              </a:r>
              <a:r>
                <a:rPr lang="en-US" altLang="zh-CN" sz="1200" b="1" dirty="0"/>
                <a:t>)</a:t>
              </a:r>
              <a:r>
                <a:rPr lang="zh-CN" altLang="en-US" sz="1200" b="1" dirty="0"/>
                <a:t>相关系数为</a:t>
              </a:r>
              <a:r>
                <a:rPr lang="en-US" altLang="zh-CN" sz="1200" b="1" dirty="0"/>
                <a:t>-0.45,</a:t>
              </a:r>
              <a:r>
                <a:rPr lang="zh-CN" altLang="en-US" sz="1200" b="1" dirty="0"/>
                <a:t>它们都是</a:t>
              </a:r>
              <a:r>
                <a:rPr lang="zh-CN" altLang="en-US" sz="1200" b="1" dirty="0">
                  <a:solidFill>
                    <a:srgbClr val="FF0000"/>
                  </a:solidFill>
                </a:rPr>
                <a:t>负相关。</a:t>
              </a:r>
              <a:endParaRPr lang="en-US" altLang="zh-CN" sz="1200" b="1" dirty="0"/>
            </a:p>
            <a:p>
              <a:endParaRPr lang="en-US" altLang="zh-CN" sz="1200" b="1" dirty="0"/>
            </a:p>
            <a:p>
              <a:endParaRPr lang="en-US" altLang="zh-CN" sz="1200" b="1" dirty="0"/>
            </a:p>
          </p:txBody>
        </p:sp>
      </p:grpSp>
      <p:grpSp>
        <p:nvGrpSpPr>
          <p:cNvPr id="42" name="组合 41">
            <a:extLst>
              <a:ext uri="{FF2B5EF4-FFF2-40B4-BE49-F238E27FC236}">
                <a16:creationId xmlns="" xmlns:a16="http://schemas.microsoft.com/office/drawing/2014/main" id="{C071844F-C598-4694-AE3A-3196DD57B7FD}"/>
              </a:ext>
            </a:extLst>
          </p:cNvPr>
          <p:cNvGrpSpPr/>
          <p:nvPr/>
        </p:nvGrpSpPr>
        <p:grpSpPr>
          <a:xfrm>
            <a:off x="4054684" y="2208487"/>
            <a:ext cx="4991818" cy="3262389"/>
            <a:chOff x="4054684" y="2208487"/>
            <a:chExt cx="4991818" cy="3262389"/>
          </a:xfrm>
        </p:grpSpPr>
        <p:sp>
          <p:nvSpPr>
            <p:cNvPr id="30" name="矩形 29">
              <a:extLst>
                <a:ext uri="{FF2B5EF4-FFF2-40B4-BE49-F238E27FC236}">
                  <a16:creationId xmlns="" xmlns:a16="http://schemas.microsoft.com/office/drawing/2014/main" id="{78C0A2AE-E020-4657-B84B-636E0F094262}"/>
                </a:ext>
              </a:extLst>
            </p:cNvPr>
            <p:cNvSpPr/>
            <p:nvPr/>
          </p:nvSpPr>
          <p:spPr>
            <a:xfrm>
              <a:off x="4054684" y="2208487"/>
              <a:ext cx="4991818" cy="323150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1" name="文本框 30">
              <a:extLst>
                <a:ext uri="{FF2B5EF4-FFF2-40B4-BE49-F238E27FC236}">
                  <a16:creationId xmlns="" xmlns:a16="http://schemas.microsoft.com/office/drawing/2014/main" id="{B47026E8-6AD5-4E4B-8EC2-0F2F2E147659}"/>
                </a:ext>
              </a:extLst>
            </p:cNvPr>
            <p:cNvSpPr txBox="1"/>
            <p:nvPr/>
          </p:nvSpPr>
          <p:spPr>
            <a:xfrm>
              <a:off x="4107253" y="3901217"/>
              <a:ext cx="4939249" cy="1569659"/>
            </a:xfrm>
            <a:prstGeom prst="rect">
              <a:avLst/>
            </a:prstGeom>
            <a:noFill/>
          </p:spPr>
          <p:txBody>
            <a:bodyPr wrap="square" rtlCol="0">
              <a:spAutoFit/>
            </a:bodyPr>
            <a:lstStyle/>
            <a:p>
              <a:r>
                <a:rPr lang="zh-CN" altLang="en-US" sz="1200" b="1" dirty="0"/>
                <a:t>结论分析：</a:t>
              </a:r>
              <a:endParaRPr lang="en-US" altLang="zh-CN" sz="1200" b="1" dirty="0"/>
            </a:p>
            <a:p>
              <a:r>
                <a:rPr lang="zh-CN" altLang="en-US" sz="1200" b="1" dirty="0"/>
                <a:t>（</a:t>
              </a:r>
              <a:r>
                <a:rPr lang="en-US" altLang="zh-CN" sz="1200" b="1" dirty="0"/>
                <a:t>1</a:t>
              </a:r>
              <a:r>
                <a:rPr lang="zh-CN" altLang="en-US" sz="1200" b="1" dirty="0"/>
                <a:t>）固溶处理中，</a:t>
              </a:r>
              <a:r>
                <a:rPr lang="en-US" altLang="zh-CN" sz="1200" b="1" dirty="0" err="1"/>
                <a:t>s_time</a:t>
              </a:r>
              <a:r>
                <a:rPr lang="en-US" altLang="zh-CN" sz="1200" b="1" dirty="0"/>
                <a:t>(</a:t>
              </a:r>
              <a:r>
                <a:rPr lang="zh-CN" altLang="en-US" sz="1200" b="1" dirty="0"/>
                <a:t>固溶处理时间</a:t>
              </a:r>
              <a:r>
                <a:rPr lang="en-US" altLang="zh-CN" sz="1200" b="1" dirty="0"/>
                <a:t>)</a:t>
              </a:r>
              <a:r>
                <a:rPr lang="zh-CN" altLang="en-US" sz="1200" b="1" dirty="0"/>
                <a:t>的相关系数最高为</a:t>
              </a:r>
              <a:r>
                <a:rPr lang="en-US" altLang="zh-CN" sz="1200" b="1" dirty="0"/>
                <a:t>0.63, </a:t>
              </a:r>
              <a:r>
                <a:rPr lang="en-US" altLang="zh-CN" sz="1200" b="1" dirty="0" err="1"/>
                <a:t>s_T</a:t>
              </a:r>
              <a:r>
                <a:rPr lang="en-US" altLang="zh-CN" sz="1200" b="1" dirty="0"/>
                <a:t>(</a:t>
              </a:r>
              <a:r>
                <a:rPr lang="zh-CN" altLang="en-US" sz="1200" b="1" dirty="0"/>
                <a:t>固溶温度</a:t>
              </a:r>
              <a:r>
                <a:rPr lang="en-US" altLang="zh-CN" sz="1200" b="1" dirty="0"/>
                <a:t>)</a:t>
              </a:r>
              <a:r>
                <a:rPr lang="zh-CN" altLang="en-US" sz="1200" b="1" dirty="0"/>
                <a:t>的相关系数为</a:t>
              </a:r>
              <a:r>
                <a:rPr lang="en-US" altLang="zh-CN" sz="1200" b="1" dirty="0"/>
                <a:t>0.36</a:t>
              </a:r>
              <a:r>
                <a:rPr lang="zh-CN" altLang="en-US" sz="1200" b="1" dirty="0"/>
                <a:t>。</a:t>
              </a:r>
              <a:endParaRPr lang="en-US" altLang="zh-CN" sz="1200" b="1" dirty="0"/>
            </a:p>
            <a:p>
              <a:r>
                <a:rPr lang="zh-CN" altLang="en-US" sz="1200" b="1" dirty="0"/>
                <a:t>（</a:t>
              </a:r>
              <a:r>
                <a:rPr lang="en-US" altLang="zh-CN" sz="1200" b="1" dirty="0"/>
                <a:t>2</a:t>
              </a:r>
              <a:r>
                <a:rPr lang="zh-CN" altLang="en-US" sz="1200" b="1" dirty="0"/>
                <a:t>）元素中，相关系数比较高的是</a:t>
              </a:r>
              <a:r>
                <a:rPr lang="en-US" altLang="zh-CN" sz="1200" b="1" dirty="0"/>
                <a:t>Co(0.43)</a:t>
              </a:r>
              <a:r>
                <a:rPr lang="zh-CN" altLang="en-US" sz="1200" b="1" dirty="0"/>
                <a:t> </a:t>
              </a:r>
              <a:r>
                <a:rPr lang="en-US" altLang="zh-CN" sz="1200" b="1" dirty="0" err="1"/>
                <a:t>Nb</a:t>
              </a:r>
              <a:r>
                <a:rPr lang="en-US" altLang="zh-CN" sz="1200" b="1" dirty="0"/>
                <a:t>(0.34) Al(0.3)</a:t>
              </a:r>
              <a:r>
                <a:rPr lang="zh-CN" altLang="en-US" sz="1200" b="1" dirty="0"/>
                <a:t> </a:t>
              </a:r>
              <a:r>
                <a:rPr lang="en-US" altLang="zh-CN" sz="1200" b="1" dirty="0"/>
                <a:t>Re(0.3)</a:t>
              </a:r>
              <a:r>
                <a:rPr lang="zh-CN" altLang="en-US" sz="1200" b="1" dirty="0"/>
                <a:t> </a:t>
              </a:r>
              <a:endParaRPr lang="en-US" altLang="zh-CN" sz="1200" b="1" dirty="0"/>
            </a:p>
            <a:p>
              <a:r>
                <a:rPr lang="zh-CN" altLang="en-US" sz="1200" b="1" dirty="0"/>
                <a:t>（</a:t>
              </a:r>
              <a:r>
                <a:rPr lang="en-US" altLang="zh-CN" sz="1200" b="1" dirty="0"/>
                <a:t>3</a:t>
              </a:r>
              <a:r>
                <a:rPr lang="zh-CN" altLang="en-US" sz="1200" b="1" dirty="0"/>
                <a:t>）微观属性中，剪切模量</a:t>
              </a:r>
              <a:r>
                <a:rPr lang="en-US" altLang="zh-CN" sz="1200" b="1" dirty="0"/>
                <a:t>G</a:t>
              </a:r>
              <a:r>
                <a:rPr lang="zh-CN" altLang="en-US" sz="1200" b="1" dirty="0"/>
                <a:t>的相关系数为</a:t>
              </a:r>
              <a:r>
                <a:rPr lang="en-US" altLang="zh-CN" sz="1200" b="1" dirty="0"/>
                <a:t>0.4</a:t>
              </a:r>
              <a:r>
                <a:rPr lang="zh-CN" altLang="en-US" sz="1200" b="1" dirty="0"/>
                <a:t>，层错能</a:t>
              </a:r>
              <a:r>
                <a:rPr lang="en-US" altLang="zh-CN" sz="1200" b="1" dirty="0" err="1"/>
                <a:t>sfe</a:t>
              </a:r>
              <a:r>
                <a:rPr lang="zh-CN" altLang="en-US" sz="1200" b="1" dirty="0"/>
                <a:t>为</a:t>
              </a:r>
              <a:r>
                <a:rPr lang="en-US" altLang="zh-CN" sz="1200" b="1" dirty="0"/>
                <a:t>0.32</a:t>
              </a:r>
              <a:r>
                <a:rPr lang="zh-CN" altLang="en-US" sz="1200" b="1" dirty="0"/>
                <a:t>，扩散系数</a:t>
              </a:r>
              <a:r>
                <a:rPr lang="en-US" altLang="zh-CN" sz="1200" b="1" dirty="0"/>
                <a:t>DL</a:t>
              </a:r>
              <a:r>
                <a:rPr lang="zh-CN" altLang="en-US" sz="1200" b="1" dirty="0"/>
                <a:t>为</a:t>
              </a:r>
              <a:r>
                <a:rPr lang="en-US" altLang="zh-CN" sz="1200" b="1" dirty="0"/>
                <a:t>0.29,</a:t>
              </a:r>
              <a:r>
                <a:rPr lang="zh-CN" altLang="en-US" sz="1200" b="1" dirty="0"/>
                <a:t>晶格常数</a:t>
              </a:r>
              <a:r>
                <a:rPr lang="en-US" altLang="zh-CN" sz="1200" b="1" dirty="0"/>
                <a:t>L</a:t>
              </a:r>
              <a:r>
                <a:rPr lang="zh-CN" altLang="en-US" sz="1200" b="1" dirty="0"/>
                <a:t>为较低的</a:t>
              </a:r>
              <a:r>
                <a:rPr lang="en-US" altLang="zh-CN" sz="1200" b="1" dirty="0"/>
                <a:t>0.08</a:t>
              </a:r>
            </a:p>
            <a:p>
              <a:r>
                <a:rPr lang="zh-CN" altLang="en-US" sz="1200" b="1" dirty="0"/>
                <a:t>（</a:t>
              </a:r>
              <a:r>
                <a:rPr lang="en-US" altLang="zh-CN" sz="1200" b="1" dirty="0"/>
                <a:t>4</a:t>
              </a:r>
              <a:r>
                <a:rPr lang="zh-CN" altLang="en-US" sz="1200" b="1" dirty="0"/>
                <a:t>）这里和蠕变关系比较大的外部应力</a:t>
              </a:r>
              <a:r>
                <a:rPr lang="en-US" altLang="zh-CN" sz="1200" b="1" dirty="0" err="1"/>
                <a:t>c_Stress</a:t>
              </a:r>
              <a:r>
                <a:rPr lang="zh-CN" altLang="en-US" sz="1200" b="1" dirty="0"/>
                <a:t>的相关系数为</a:t>
              </a:r>
              <a:r>
                <a:rPr lang="en-US" altLang="zh-CN" sz="1200" b="1" dirty="0"/>
                <a:t>0.04</a:t>
              </a:r>
              <a:r>
                <a:rPr lang="zh-CN" altLang="en-US" sz="1200" b="1" dirty="0"/>
                <a:t>，因为</a:t>
              </a:r>
              <a:r>
                <a:rPr lang="en-US" altLang="zh-CN" sz="1200" b="1" dirty="0"/>
                <a:t>78</a:t>
              </a:r>
              <a:r>
                <a:rPr lang="zh-CN" altLang="en-US" sz="1200" b="1" dirty="0"/>
                <a:t>条样本中，大部分的应力是相同 的。</a:t>
              </a:r>
              <a:endParaRPr lang="en-US" altLang="zh-CN" sz="1200" b="1" dirty="0"/>
            </a:p>
          </p:txBody>
        </p:sp>
      </p:grpSp>
      <p:graphicFrame>
        <p:nvGraphicFramePr>
          <p:cNvPr id="37" name="表格 36">
            <a:extLst>
              <a:ext uri="{FF2B5EF4-FFF2-40B4-BE49-F238E27FC236}">
                <a16:creationId xmlns="" xmlns:a16="http://schemas.microsoft.com/office/drawing/2014/main" id="{FB6570EE-A63B-4464-9B6D-9D33FB228351}"/>
              </a:ext>
            </a:extLst>
          </p:cNvPr>
          <p:cNvGraphicFramePr>
            <a:graphicFrameLocks noGrp="1"/>
          </p:cNvGraphicFramePr>
          <p:nvPr>
            <p:extLst/>
          </p:nvPr>
        </p:nvGraphicFramePr>
        <p:xfrm>
          <a:off x="543212" y="2294114"/>
          <a:ext cx="3403060" cy="1097280"/>
        </p:xfrm>
        <a:graphic>
          <a:graphicData uri="http://schemas.openxmlformats.org/drawingml/2006/table">
            <a:tbl>
              <a:tblPr/>
              <a:tblGrid>
                <a:gridCol w="680612">
                  <a:extLst>
                    <a:ext uri="{9D8B030D-6E8A-4147-A177-3AD203B41FA5}">
                      <a16:colId xmlns="" xmlns:a16="http://schemas.microsoft.com/office/drawing/2014/main" val="1627059399"/>
                    </a:ext>
                  </a:extLst>
                </a:gridCol>
                <a:gridCol w="680612">
                  <a:extLst>
                    <a:ext uri="{9D8B030D-6E8A-4147-A177-3AD203B41FA5}">
                      <a16:colId xmlns="" xmlns:a16="http://schemas.microsoft.com/office/drawing/2014/main" val="1383166521"/>
                    </a:ext>
                  </a:extLst>
                </a:gridCol>
                <a:gridCol w="680612">
                  <a:extLst>
                    <a:ext uri="{9D8B030D-6E8A-4147-A177-3AD203B41FA5}">
                      <a16:colId xmlns="" xmlns:a16="http://schemas.microsoft.com/office/drawing/2014/main" val="1196375610"/>
                    </a:ext>
                  </a:extLst>
                </a:gridCol>
                <a:gridCol w="680612">
                  <a:extLst>
                    <a:ext uri="{9D8B030D-6E8A-4147-A177-3AD203B41FA5}">
                      <a16:colId xmlns="" xmlns:a16="http://schemas.microsoft.com/office/drawing/2014/main" val="81445697"/>
                    </a:ext>
                  </a:extLst>
                </a:gridCol>
                <a:gridCol w="680612">
                  <a:extLst>
                    <a:ext uri="{9D8B030D-6E8A-4147-A177-3AD203B41FA5}">
                      <a16:colId xmlns="" xmlns:a16="http://schemas.microsoft.com/office/drawing/2014/main" val="258765587"/>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0544309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7033953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439036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3449408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51526443"/>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80720662"/>
                  </a:ext>
                </a:extLst>
              </a:tr>
            </a:tbl>
          </a:graphicData>
        </a:graphic>
      </p:graphicFrame>
      <p:graphicFrame>
        <p:nvGraphicFramePr>
          <p:cNvPr id="40" name="表格 39">
            <a:extLst>
              <a:ext uri="{FF2B5EF4-FFF2-40B4-BE49-F238E27FC236}">
                <a16:creationId xmlns="" xmlns:a16="http://schemas.microsoft.com/office/drawing/2014/main" id="{5D2A4836-C5D6-43F0-BD09-9ADAA3D7EC4A}"/>
              </a:ext>
            </a:extLst>
          </p:cNvPr>
          <p:cNvGraphicFramePr>
            <a:graphicFrameLocks noGrp="1"/>
          </p:cNvGraphicFramePr>
          <p:nvPr>
            <p:extLst/>
          </p:nvPr>
        </p:nvGraphicFramePr>
        <p:xfrm>
          <a:off x="4126008" y="2410900"/>
          <a:ext cx="4876800" cy="1463040"/>
        </p:xfrm>
        <a:graphic>
          <a:graphicData uri="http://schemas.openxmlformats.org/drawingml/2006/table">
            <a:tbl>
              <a:tblPr/>
              <a:tblGrid>
                <a:gridCol w="609600">
                  <a:extLst>
                    <a:ext uri="{9D8B030D-6E8A-4147-A177-3AD203B41FA5}">
                      <a16:colId xmlns="" xmlns:a16="http://schemas.microsoft.com/office/drawing/2014/main" val="2820430255"/>
                    </a:ext>
                  </a:extLst>
                </a:gridCol>
                <a:gridCol w="609600">
                  <a:extLst>
                    <a:ext uri="{9D8B030D-6E8A-4147-A177-3AD203B41FA5}">
                      <a16:colId xmlns="" xmlns:a16="http://schemas.microsoft.com/office/drawing/2014/main" val="2423001436"/>
                    </a:ext>
                  </a:extLst>
                </a:gridCol>
                <a:gridCol w="609600">
                  <a:extLst>
                    <a:ext uri="{9D8B030D-6E8A-4147-A177-3AD203B41FA5}">
                      <a16:colId xmlns="" xmlns:a16="http://schemas.microsoft.com/office/drawing/2014/main" val="877646400"/>
                    </a:ext>
                  </a:extLst>
                </a:gridCol>
                <a:gridCol w="609600">
                  <a:extLst>
                    <a:ext uri="{9D8B030D-6E8A-4147-A177-3AD203B41FA5}">
                      <a16:colId xmlns="" xmlns:a16="http://schemas.microsoft.com/office/drawing/2014/main" val="2349027250"/>
                    </a:ext>
                  </a:extLst>
                </a:gridCol>
                <a:gridCol w="609600">
                  <a:extLst>
                    <a:ext uri="{9D8B030D-6E8A-4147-A177-3AD203B41FA5}">
                      <a16:colId xmlns="" xmlns:a16="http://schemas.microsoft.com/office/drawing/2014/main" val="3398761222"/>
                    </a:ext>
                  </a:extLst>
                </a:gridCol>
                <a:gridCol w="609600">
                  <a:extLst>
                    <a:ext uri="{9D8B030D-6E8A-4147-A177-3AD203B41FA5}">
                      <a16:colId xmlns="" xmlns:a16="http://schemas.microsoft.com/office/drawing/2014/main" val="836386351"/>
                    </a:ext>
                  </a:extLst>
                </a:gridCol>
                <a:gridCol w="609600">
                  <a:extLst>
                    <a:ext uri="{9D8B030D-6E8A-4147-A177-3AD203B41FA5}">
                      <a16:colId xmlns="" xmlns:a16="http://schemas.microsoft.com/office/drawing/2014/main" val="1156324995"/>
                    </a:ext>
                  </a:extLst>
                </a:gridCol>
                <a:gridCol w="609600">
                  <a:extLst>
                    <a:ext uri="{9D8B030D-6E8A-4147-A177-3AD203B41FA5}">
                      <a16:colId xmlns="" xmlns:a16="http://schemas.microsoft.com/office/drawing/2014/main" val="3050413101"/>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2227020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38225256"/>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719508"/>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481114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7871599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760250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c_Stress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2285124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05150352"/>
                  </a:ext>
                </a:extLst>
              </a:tr>
            </a:tbl>
          </a:graphicData>
        </a:graphic>
      </p:graphicFrame>
    </p:spTree>
    <p:extLst>
      <p:ext uri="{BB962C8B-B14F-4D97-AF65-F5344CB8AC3E}">
        <p14:creationId xmlns:p14="http://schemas.microsoft.com/office/powerpoint/2010/main" val="20810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a:latin typeface="Calibri" panose="020F0502020204030204" pitchFamily="34" charset="0"/>
                <a:ea typeface="宋体" panose="02010600030101010101" pitchFamily="2" charset="-122"/>
              </a:rPr>
              <a:t>可以过滤冗余属性，使得条件属性与条件属性之间的相关性较弱，从而为后续的数据分析提供良好质量的数据，提高机器学习的预测精度。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dirty="0">
                <a:latin typeface="Calibri" panose="020F0502020204030204" pitchFamily="34" charset="0"/>
                <a:ea typeface="宋体" panose="02010600030101010101" pitchFamily="2" charset="-122"/>
              </a:rPr>
              <a:t>对</a:t>
            </a:r>
            <a:r>
              <a:rPr lang="zh-CN" altLang="en-US" sz="1400" dirty="0">
                <a:solidFill>
                  <a:srgbClr val="FF0000"/>
                </a:solidFill>
                <a:latin typeface="Calibri" panose="020F0502020204030204" pitchFamily="34" charset="0"/>
                <a:ea typeface="宋体" panose="02010600030101010101" pitchFamily="2" charset="-122"/>
              </a:rPr>
              <a:t>样本数量为</a:t>
            </a:r>
            <a:r>
              <a:rPr lang="en-US" altLang="zh-CN" sz="1400" dirty="0">
                <a:solidFill>
                  <a:srgbClr val="FF0000"/>
                </a:solidFill>
                <a:latin typeface="Calibri" panose="020F0502020204030204" pitchFamily="34" charset="0"/>
                <a:ea typeface="宋体" panose="02010600030101010101" pitchFamily="2" charset="-122"/>
              </a:rPr>
              <a:t>78</a:t>
            </a:r>
            <a:r>
              <a:rPr lang="zh-CN" altLang="en-US" sz="1400" dirty="0">
                <a:solidFill>
                  <a:srgbClr val="FF0000"/>
                </a:solidFill>
                <a:latin typeface="Calibri" panose="020F0502020204030204" pitchFamily="34" charset="0"/>
                <a:ea typeface="宋体" panose="02010600030101010101" pitchFamily="2" charset="-122"/>
              </a:rPr>
              <a:t>条，描述因子个数为</a:t>
            </a:r>
            <a:r>
              <a:rPr lang="en-US" altLang="zh-CN" sz="1400" dirty="0">
                <a:solidFill>
                  <a:srgbClr val="FF0000"/>
                </a:solidFill>
                <a:latin typeface="Calibri" panose="020F0502020204030204" pitchFamily="34" charset="0"/>
                <a:ea typeface="宋体" panose="02010600030101010101" pitchFamily="2" charset="-122"/>
              </a:rPr>
              <a:t>25</a:t>
            </a:r>
            <a:r>
              <a:rPr lang="zh-CN" altLang="en-US" sz="1400" dirty="0">
                <a:solidFill>
                  <a:srgbClr val="FF0000"/>
                </a:solidFill>
                <a:latin typeface="Calibri" panose="020F0502020204030204" pitchFamily="34" charset="0"/>
                <a:ea typeface="宋体" panose="02010600030101010101" pitchFamily="2" charset="-122"/>
              </a:rPr>
              <a:t>个</a:t>
            </a:r>
            <a:r>
              <a:rPr lang="zh-CN" altLang="en-US" sz="1400" dirty="0">
                <a:latin typeface="Calibri" panose="020F0502020204030204" pitchFamily="34" charset="0"/>
                <a:ea typeface="宋体" panose="02010600030101010101" pitchFamily="2" charset="-122"/>
              </a:rPr>
              <a:t>的蠕变性能数据进行了冗余性分析。这里筛除冗余属性的方法为随机森林。树模型能够根据样本数据给出赋予各个特征权重，</a:t>
            </a:r>
            <a:r>
              <a:rPr lang="zh-CN" altLang="zh-CN" sz="1400" dirty="0">
                <a:latin typeface="+mn-ea"/>
                <a:ea typeface="+mn-ea"/>
              </a:rPr>
              <a:t>在对各特征进行权重赋值时，当一种特征权重得分较高时，另一种与它存在冗余关系的特征权重急剧下降，因此可以有效地筛除冗余属性</a:t>
            </a:r>
            <a:r>
              <a:rPr lang="zh-CN" altLang="en-US" sz="1400" dirty="0">
                <a:latin typeface="+mn-ea"/>
                <a:ea typeface="+mn-ea"/>
              </a:rPr>
              <a:t>。</a:t>
            </a: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nvPr>
        </p:nvGraphicFramePr>
        <p:xfrm>
          <a:off x="97180" y="2008382"/>
          <a:ext cx="2252311" cy="4779268"/>
        </p:xfrm>
        <a:graphic>
          <a:graphicData uri="http://schemas.openxmlformats.org/drawingml/2006/table">
            <a:tbl>
              <a:tblPr>
                <a:tableStyleId>{BDBED569-4797-4DF1-A0F4-6AAB3CD982D8}</a:tableStyleId>
              </a:tblPr>
              <a:tblGrid>
                <a:gridCol w="831320">
                  <a:extLst>
                    <a:ext uri="{9D8B030D-6E8A-4147-A177-3AD203B41FA5}">
                      <a16:colId xmlns="" xmlns:a16="http://schemas.microsoft.com/office/drawing/2014/main" val="20000"/>
                    </a:ext>
                  </a:extLst>
                </a:gridCol>
                <a:gridCol w="1420991">
                  <a:extLst>
                    <a:ext uri="{9D8B030D-6E8A-4147-A177-3AD203B41FA5}">
                      <a16:colId xmlns="" xmlns:a16="http://schemas.microsoft.com/office/drawing/2014/main" val="20001"/>
                    </a:ext>
                  </a:extLst>
                </a:gridCol>
              </a:tblGrid>
              <a:tr h="183818">
                <a:tc>
                  <a:txBody>
                    <a:bodyPr/>
                    <a:lstStyle/>
                    <a:p>
                      <a:pPr algn="ctr" fontAlgn="t"/>
                      <a:r>
                        <a:rPr lang="zh-CN" altLang="en-US" sz="1100" b="1" i="0" u="none" strike="noStrike" dirty="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b="1" i="0" u="none" strike="noStrike" dirty="0">
                          <a:solidFill>
                            <a:srgbClr val="000000"/>
                          </a:solidFill>
                          <a:effectLst/>
                          <a:latin typeface="宋体" panose="02010600030101010101" pitchFamily="2" charset="-122"/>
                          <a:ea typeface="宋体" panose="02010600030101010101" pitchFamily="2" charset="-122"/>
                        </a:rPr>
                        <a:t>Feature importance</a:t>
                      </a:r>
                    </a:p>
                  </a:txBody>
                  <a:tcPr marL="9525" marR="9525" marT="9525" marB="0" anchor="b"/>
                </a:tc>
                <a:extLst>
                  <a:ext uri="{0D108BD9-81ED-4DB2-BD59-A6C34878D82A}">
                    <a16:rowId xmlns="" xmlns:a16="http://schemas.microsoft.com/office/drawing/2014/main" val="10000"/>
                  </a:ext>
                </a:extLst>
              </a:tr>
              <a:tr h="183818">
                <a:tc>
                  <a:txBody>
                    <a:bodyPr/>
                    <a:lstStyle/>
                    <a:p>
                      <a:pPr algn="ctr" fontAlgn="t"/>
                      <a:r>
                        <a:rPr lang="en-US" sz="1100" u="none" strike="noStrike" dirty="0" err="1">
                          <a:effectLst/>
                        </a:rPr>
                        <a:t>s_time</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1"/>
                  </a:ext>
                </a:extLst>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2"/>
                  </a:ext>
                </a:extLst>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3"/>
                  </a:ext>
                </a:extLst>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4"/>
                  </a:ext>
                </a:extLst>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5"/>
                  </a:ext>
                </a:extLst>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6"/>
                  </a:ext>
                </a:extLst>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7"/>
                  </a:ext>
                </a:extLst>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8"/>
                  </a:ext>
                </a:extLst>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09"/>
                  </a:ext>
                </a:extLst>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0"/>
                  </a:ext>
                </a:extLst>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1"/>
                  </a:ext>
                </a:extLst>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2"/>
                  </a:ext>
                </a:extLst>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3"/>
                  </a:ext>
                </a:extLst>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4"/>
                  </a:ext>
                </a:extLst>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5"/>
                  </a:ext>
                </a:extLst>
              </a:tr>
              <a:tr h="183818">
                <a:tc>
                  <a:txBody>
                    <a:bodyPr/>
                    <a:lstStyle/>
                    <a:p>
                      <a:pPr algn="ctr" fontAlgn="t"/>
                      <a:r>
                        <a:rPr lang="en-US" sz="1100" u="none" strike="noStrike" dirty="0" err="1">
                          <a:effectLst/>
                        </a:rPr>
                        <a:t>sfe</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6"/>
                  </a:ext>
                </a:extLst>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7"/>
                  </a:ext>
                </a:extLst>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8"/>
                  </a:ext>
                </a:extLst>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19"/>
                  </a:ext>
                </a:extLst>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20"/>
                  </a:ext>
                </a:extLst>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21"/>
                  </a:ext>
                </a:extLst>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22"/>
                  </a:ext>
                </a:extLst>
              </a:tr>
              <a:tr h="183818">
                <a:tc>
                  <a:txBody>
                    <a:bodyPr/>
                    <a:lstStyle/>
                    <a:p>
                      <a:pPr algn="ctr" fontAlgn="t"/>
                      <a:r>
                        <a:rPr lang="en-US" sz="1100" u="none" strike="noStrike" dirty="0">
                          <a:effectLst/>
                        </a:rPr>
                        <a:t>a_2T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23"/>
                  </a:ext>
                </a:extLst>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24"/>
                  </a:ext>
                </a:extLst>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 xmlns:a16="http://schemas.microsoft.com/office/drawing/2014/main" val="10025"/>
                  </a:ext>
                </a:extLst>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a:t>冗余属性分析结论：</a:t>
              </a:r>
              <a:endParaRPr lang="en-US" altLang="zh-CN" sz="1600" b="1" dirty="0"/>
            </a:p>
            <a:p>
              <a:r>
                <a:rPr lang="zh-CN" altLang="en-US" b="1" dirty="0"/>
                <a:t>（</a:t>
              </a:r>
              <a:r>
                <a:rPr lang="en-US" altLang="zh-CN" b="1" dirty="0"/>
                <a:t>1</a:t>
              </a:r>
              <a:r>
                <a:rPr lang="zh-CN" altLang="en-US" b="1" dirty="0"/>
                <a:t>）</a:t>
              </a:r>
              <a:r>
                <a:rPr lang="zh-CN" altLang="en-US" sz="1400" b="1" dirty="0"/>
                <a:t>从左上表中可以看出</a:t>
              </a:r>
              <a:r>
                <a:rPr lang="en-US" altLang="zh-CN" sz="1400" b="1" dirty="0">
                  <a:solidFill>
                    <a:srgbClr val="FF0000"/>
                  </a:solidFill>
                </a:rPr>
                <a:t>Al</a:t>
              </a:r>
              <a:r>
                <a:rPr lang="zh-CN" altLang="en-US" sz="1400" b="1" dirty="0">
                  <a:solidFill>
                    <a:srgbClr val="FF0000"/>
                  </a:solidFill>
                </a:rPr>
                <a:t>元素的质量分数</a:t>
              </a:r>
              <a:r>
                <a:rPr lang="zh-CN" altLang="en-US" sz="1400" b="1" dirty="0"/>
                <a:t>和</a:t>
              </a:r>
              <a:r>
                <a:rPr lang="zh-CN" altLang="en-US" sz="1400" b="1" dirty="0">
                  <a:solidFill>
                    <a:srgbClr val="FF0000"/>
                  </a:solidFill>
                </a:rPr>
                <a:t>二阶段时效处理温度</a:t>
              </a:r>
              <a:r>
                <a:rPr lang="zh-CN" altLang="en-US" sz="1400" b="1" dirty="0"/>
                <a:t>相对于其他属性的权重偏低，因此在进行冗余属性分析后，这两个属性被筛除。</a:t>
              </a:r>
              <a:endParaRPr lang="en-US" altLang="zh-CN" sz="1400" b="1" dirty="0"/>
            </a:p>
            <a:p>
              <a:r>
                <a:rPr lang="zh-CN" altLang="en-US" b="1" dirty="0"/>
                <a:t>（</a:t>
              </a:r>
              <a:r>
                <a:rPr lang="en-US" altLang="zh-CN" b="1" dirty="0"/>
                <a:t>2</a:t>
              </a:r>
              <a:r>
                <a:rPr lang="zh-CN" altLang="en-US" b="1" dirty="0"/>
                <a:t>）</a:t>
              </a:r>
              <a:r>
                <a:rPr lang="zh-CN" altLang="en-US" sz="1400" b="1" dirty="0"/>
                <a:t>经过多层级特征分析方法过滤和筛选后，</a:t>
              </a:r>
              <a:r>
                <a:rPr lang="en-US" altLang="zh-CN" sz="1400" b="1" dirty="0">
                  <a:solidFill>
                    <a:srgbClr val="FF0000"/>
                  </a:solidFill>
                </a:rPr>
                <a:t>Al</a:t>
              </a:r>
              <a:r>
                <a:rPr lang="zh-CN" altLang="en-US" sz="1400" b="1" dirty="0">
                  <a:solidFill>
                    <a:srgbClr val="FF0000"/>
                  </a:solidFill>
                </a:rPr>
                <a:t>（铝）</a:t>
              </a:r>
              <a:r>
                <a:rPr lang="zh-CN" altLang="en-US" sz="1400" b="1" dirty="0"/>
                <a:t>、</a:t>
              </a:r>
              <a:r>
                <a:rPr lang="en-US" altLang="zh-CN" sz="1400" b="1" dirty="0">
                  <a:solidFill>
                    <a:srgbClr val="FF0000"/>
                  </a:solidFill>
                </a:rPr>
                <a:t>Y</a:t>
              </a:r>
              <a:r>
                <a:rPr lang="zh-CN" altLang="en-US" sz="1400" b="1" dirty="0">
                  <a:solidFill>
                    <a:srgbClr val="FF0000"/>
                  </a:solidFill>
                </a:rPr>
                <a:t>（</a:t>
              </a:r>
              <a:r>
                <a:rPr lang="zh-CN" altLang="en-US" sz="1400" dirty="0">
                  <a:solidFill>
                    <a:srgbClr val="FF0000"/>
                  </a:solidFill>
                </a:rPr>
                <a:t>钇</a:t>
              </a:r>
              <a:r>
                <a:rPr lang="zh-CN" altLang="en-US" sz="1400" b="1" dirty="0">
                  <a:solidFill>
                    <a:srgbClr val="FF0000"/>
                  </a:solidFill>
                </a:rPr>
                <a:t>）元素的质量分数</a:t>
              </a:r>
              <a:r>
                <a:rPr lang="zh-CN" altLang="en-US" sz="1400" b="1" dirty="0"/>
                <a:t>、</a:t>
              </a:r>
              <a:r>
                <a:rPr lang="zh-CN" altLang="en-US" sz="1400" b="1" dirty="0">
                  <a:solidFill>
                    <a:srgbClr val="FF0000"/>
                  </a:solidFill>
                </a:rPr>
                <a:t>二阶段时效处理温度、二阶段时效处理时间</a:t>
              </a:r>
              <a:r>
                <a:rPr lang="zh-CN" altLang="en-US" sz="1400" b="1" dirty="0"/>
                <a:t>四个属性被筛除。</a:t>
              </a:r>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a:solidFill>
                  <a:srgbClr val="FF0000"/>
                </a:solidFill>
              </a:rPr>
              <a:t>属性重要度</a:t>
            </a:r>
          </a:p>
        </p:txBody>
      </p:sp>
      <p:sp>
        <p:nvSpPr>
          <p:cNvPr id="13" name="文本框 12">
            <a:extLst>
              <a:ext uri="{FF2B5EF4-FFF2-40B4-BE49-F238E27FC236}">
                <a16:creationId xmlns="" xmlns:a16="http://schemas.microsoft.com/office/drawing/2014/main" id="{95B85429-1A8F-42BA-88C0-A8A863EE582B}"/>
              </a:ext>
            </a:extLst>
          </p:cNvPr>
          <p:cNvSpPr txBox="1"/>
          <p:nvPr/>
        </p:nvSpPr>
        <p:spPr>
          <a:xfrm>
            <a:off x="4461744" y="1959721"/>
            <a:ext cx="3840332"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a:t>结论分析：</a:t>
            </a:r>
            <a:endParaRPr lang="en-US" altLang="zh-CN" sz="1200" b="1" dirty="0"/>
          </a:p>
          <a:p>
            <a:r>
              <a:rPr lang="zh-CN" altLang="en-US" sz="1200" b="1" dirty="0"/>
              <a:t>（</a:t>
            </a:r>
            <a:r>
              <a:rPr lang="en-US" altLang="zh-CN" sz="1200" b="1" dirty="0"/>
              <a:t>1</a:t>
            </a:r>
            <a:r>
              <a:rPr lang="zh-CN" altLang="en-US" sz="1200" b="1" dirty="0"/>
              <a:t>）</a:t>
            </a:r>
            <a:r>
              <a:rPr lang="en-US" altLang="zh-CN" sz="1200" b="1" dirty="0" err="1"/>
              <a:t>c_Stress</a:t>
            </a:r>
            <a:r>
              <a:rPr lang="en-US" altLang="zh-CN" sz="1200" b="1" dirty="0"/>
              <a:t>(</a:t>
            </a:r>
            <a:r>
              <a:rPr lang="zh-CN" altLang="en-US" sz="1200" b="1" dirty="0"/>
              <a:t>外部应力</a:t>
            </a:r>
            <a:r>
              <a:rPr lang="en-US" altLang="zh-CN" sz="1200" b="1" dirty="0"/>
              <a:t>)</a:t>
            </a:r>
            <a:r>
              <a:rPr lang="zh-CN" altLang="en-US" sz="1200" b="1" dirty="0"/>
              <a:t>的特征重要度最高，为</a:t>
            </a:r>
            <a:r>
              <a:rPr lang="en-US" altLang="zh-CN" sz="1200" b="1" dirty="0"/>
              <a:t>0.52</a:t>
            </a:r>
            <a:r>
              <a:rPr lang="zh-CN" altLang="en-US" sz="1200" b="1" dirty="0"/>
              <a:t>，其次是</a:t>
            </a:r>
            <a:r>
              <a:rPr lang="en-US" altLang="zh-CN" sz="1200" b="1" dirty="0" err="1"/>
              <a:t>s_time</a:t>
            </a:r>
            <a:r>
              <a:rPr lang="en-US" altLang="zh-CN" sz="1200" b="1" dirty="0"/>
              <a:t>(</a:t>
            </a:r>
            <a:r>
              <a:rPr lang="zh-CN" altLang="en-US" sz="1200" b="1" dirty="0"/>
              <a:t>固溶时间</a:t>
            </a:r>
            <a:r>
              <a:rPr lang="en-US" altLang="zh-CN" sz="1200" b="1" dirty="0"/>
              <a:t>)</a:t>
            </a:r>
            <a:r>
              <a:rPr lang="zh-CN" altLang="en-US" sz="1200" b="1" dirty="0"/>
              <a:t>重要度为</a:t>
            </a:r>
            <a:r>
              <a:rPr lang="en-US" altLang="zh-CN" sz="1200" b="1" dirty="0"/>
              <a:t>0.28</a:t>
            </a:r>
            <a:r>
              <a:rPr lang="zh-CN" altLang="en-US" sz="1200" b="1" dirty="0"/>
              <a:t>。</a:t>
            </a:r>
            <a:endParaRPr lang="en-US" altLang="zh-CN" sz="1200" b="1" dirty="0"/>
          </a:p>
          <a:p>
            <a:r>
              <a:rPr lang="zh-CN" altLang="en-US" sz="1200" b="1" dirty="0"/>
              <a:t>（</a:t>
            </a:r>
            <a:r>
              <a:rPr lang="en-US" altLang="zh-CN" sz="1200" b="1" dirty="0"/>
              <a:t>2</a:t>
            </a:r>
            <a:r>
              <a:rPr lang="zh-CN" altLang="en-US" sz="1200" b="1" dirty="0"/>
              <a:t>）</a:t>
            </a:r>
            <a:r>
              <a:rPr lang="en-US" altLang="zh-CN" sz="1200" b="1" dirty="0"/>
              <a:t>Y(</a:t>
            </a:r>
            <a:r>
              <a:rPr lang="zh-CN" altLang="en-US" sz="1200" b="1" dirty="0"/>
              <a:t>钇元素</a:t>
            </a:r>
            <a:r>
              <a:rPr lang="en-US" altLang="zh-CN" sz="1200" b="1" dirty="0"/>
              <a:t>)</a:t>
            </a:r>
            <a:r>
              <a:rPr lang="zh-CN" altLang="en-US" sz="1200" b="1" dirty="0"/>
              <a:t>和</a:t>
            </a:r>
            <a:r>
              <a:rPr lang="en-US" altLang="zh-CN" sz="1200" b="1" dirty="0"/>
              <a:t>Al(</a:t>
            </a:r>
            <a:r>
              <a:rPr lang="zh-CN" altLang="en-US" sz="1200" b="1" dirty="0"/>
              <a:t>铝元素</a:t>
            </a:r>
            <a:r>
              <a:rPr lang="en-US" altLang="zh-CN" sz="1200" b="1" dirty="0"/>
              <a:t>)</a:t>
            </a:r>
            <a:r>
              <a:rPr lang="zh-CN" altLang="en-US" sz="1200" b="1" dirty="0"/>
              <a:t>的重要度几乎为</a:t>
            </a:r>
            <a:r>
              <a:rPr lang="en-US" altLang="zh-CN" sz="1200" b="1" dirty="0"/>
              <a:t>0</a:t>
            </a:r>
            <a:r>
              <a:rPr lang="zh-CN" altLang="en-US" sz="1200" b="1" dirty="0"/>
              <a:t>，是重要度最小的两个属性，因为在</a:t>
            </a:r>
            <a:r>
              <a:rPr lang="en-US" altLang="zh-CN" sz="1200" b="1" dirty="0"/>
              <a:t>78</a:t>
            </a:r>
            <a:r>
              <a:rPr lang="zh-CN" altLang="en-US" sz="1200" b="1" dirty="0"/>
              <a:t>条样本中这两种元素没有变化。</a:t>
            </a:r>
            <a:endParaRPr lang="en-US" altLang="zh-CN" sz="1200" b="1" dirty="0"/>
          </a:p>
          <a:p>
            <a:endParaRPr lang="en-US" altLang="zh-CN" sz="1200" b="1" dirty="0"/>
          </a:p>
        </p:txBody>
      </p:sp>
    </p:spTree>
    <p:extLst>
      <p:ext uri="{BB962C8B-B14F-4D97-AF65-F5344CB8AC3E}">
        <p14:creationId xmlns:p14="http://schemas.microsoft.com/office/powerpoint/2010/main" val="11385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smtClean="0">
                <a:solidFill>
                  <a:srgbClr val="FF0000"/>
                </a:solidFill>
              </a:rPr>
              <a:t>基于特征分析后的结果属</a:t>
            </a:r>
            <a:r>
              <a:rPr lang="zh-CN" altLang="en-US" sz="2200" dirty="0">
                <a:solidFill>
                  <a:srgbClr val="FF0000"/>
                </a:solidFill>
              </a:rPr>
              <a:t>性的蠕变预测</a:t>
            </a:r>
            <a:endParaRPr lang="zh-CN" altLang="en-US" dirty="0"/>
          </a:p>
        </p:txBody>
      </p:sp>
      <p:graphicFrame>
        <p:nvGraphicFramePr>
          <p:cNvPr id="4" name="表格 3">
            <a:extLst>
              <a:ext uri="{FF2B5EF4-FFF2-40B4-BE49-F238E27FC236}">
                <a16:creationId xmlns="" xmlns:a16="http://schemas.microsoft.com/office/drawing/2014/main"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 xmlns:a16="http://schemas.microsoft.com/office/drawing/2014/main" val="3673177745"/>
                    </a:ext>
                  </a:extLst>
                </a:gridCol>
                <a:gridCol w="1371773">
                  <a:extLst>
                    <a:ext uri="{9D8B030D-6E8A-4147-A177-3AD203B41FA5}">
                      <a16:colId xmlns="" xmlns:a16="http://schemas.microsoft.com/office/drawing/2014/main" val="830347716"/>
                    </a:ext>
                  </a:extLst>
                </a:gridCol>
                <a:gridCol w="1661957">
                  <a:extLst>
                    <a:ext uri="{9D8B030D-6E8A-4147-A177-3AD203B41FA5}">
                      <a16:colId xmlns="" xmlns:a16="http://schemas.microsoft.com/office/drawing/2014/main"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0.04923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1884963345"/>
                  </a:ext>
                </a:extLst>
              </a:tr>
            </a:tbl>
          </a:graphicData>
        </a:graphic>
      </p:graphicFrame>
      <p:graphicFrame>
        <p:nvGraphicFramePr>
          <p:cNvPr id="5" name="图示 4">
            <a:extLst>
              <a:ext uri="{FF2B5EF4-FFF2-40B4-BE49-F238E27FC236}">
                <a16:creationId xmlns="" xmlns:a16="http://schemas.microsoft.com/office/drawing/2014/main"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 xmlns:a16="http://schemas.microsoft.com/office/drawing/2014/main"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a:t>
            </a:r>
            <a:r>
              <a:rPr lang="zh-CN" altLang="en-US" sz="1400" dirty="0" smtClean="0"/>
              <a:t>于主动学习的多层级交互式特征分析方法</a:t>
            </a:r>
            <a:endParaRPr lang="zh-CN" altLang="en-US" sz="1400" dirty="0"/>
          </a:p>
        </p:txBody>
      </p:sp>
      <p:graphicFrame>
        <p:nvGraphicFramePr>
          <p:cNvPr id="8" name="表格 7">
            <a:extLst>
              <a:ext uri="{FF2B5EF4-FFF2-40B4-BE49-F238E27FC236}">
                <a16:creationId xmlns="" xmlns:a16="http://schemas.microsoft.com/office/drawing/2014/main"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9" name="矩形: 圆角 8">
            <a:extLst>
              <a:ext uri="{FF2B5EF4-FFF2-40B4-BE49-F238E27FC236}">
                <a16:creationId xmlns="" xmlns:a16="http://schemas.microsoft.com/office/drawing/2014/main"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 xmlns:a16="http://schemas.microsoft.com/office/drawing/2014/main"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 xmlns:a16="http://schemas.microsoft.com/office/drawing/2014/main"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 xmlns:a16="http://schemas.microsoft.com/office/drawing/2014/main"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 xmlns:a16="http://schemas.microsoft.com/office/drawing/2014/main"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 xmlns:a16="http://schemas.microsoft.com/office/drawing/2014/main"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 xmlns:a16="http://schemas.microsoft.com/office/drawing/2014/main"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 xmlns:a16="http://schemas.microsoft.com/office/drawing/2014/main"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19" name="矩形: 圆角 18">
            <a:extLst>
              <a:ext uri="{FF2B5EF4-FFF2-40B4-BE49-F238E27FC236}">
                <a16:creationId xmlns="" xmlns:a16="http://schemas.microsoft.com/office/drawing/2014/main"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 xmlns:a16="http://schemas.microsoft.com/office/drawing/2014/main"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 xmlns:a16="http://schemas.microsoft.com/office/drawing/2014/main"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 xmlns:a16="http://schemas.microsoft.com/office/drawing/2014/main"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 xmlns:a16="http://schemas.microsoft.com/office/drawing/2014/main"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 xmlns:a16="http://schemas.microsoft.com/office/drawing/2014/main"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 xmlns:a16="http://schemas.microsoft.com/office/drawing/2014/main" id="{F47A7CA5-1B27-4E41-A2EE-058773FEECE8}"/>
              </a:ext>
            </a:extLst>
          </p:cNvPr>
          <p:cNvSpPr txBox="1"/>
          <p:nvPr/>
        </p:nvSpPr>
        <p:spPr>
          <a:xfrm>
            <a:off x="5414423" y="5574811"/>
            <a:ext cx="3339467"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b="1" dirty="0"/>
              <a:t>经过特征筛选之后，预测精度确实提高了。证明了方法的有效性。但提升幅度不明显，主要是因为样本少，未来的工作之一是计算更多的样本数据的数据。</a:t>
            </a:r>
            <a:endParaRPr lang="zh-CN" altLang="en-US" sz="1400" dirty="0"/>
          </a:p>
        </p:txBody>
      </p:sp>
      <p:sp>
        <p:nvSpPr>
          <p:cNvPr id="3" name="文本框 2">
            <a:extLst>
              <a:ext uri="{FF2B5EF4-FFF2-40B4-BE49-F238E27FC236}">
                <a16:creationId xmlns="" xmlns:a16="http://schemas.microsoft.com/office/drawing/2014/main"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 xmlns:a16="http://schemas.microsoft.com/office/drawing/2014/main" id="{6A55D0C2-BF3D-429B-A604-FD625AFFE972}"/>
              </a:ext>
            </a:extLst>
          </p:cNvPr>
          <p:cNvSpPr/>
          <p:nvPr/>
        </p:nvSpPr>
        <p:spPr>
          <a:xfrm>
            <a:off x="2608489" y="1213542"/>
            <a:ext cx="4572000" cy="1200329"/>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Al</a:t>
            </a:r>
            <a:r>
              <a:rPr lang="zh-CN" altLang="en-US" b="1" dirty="0">
                <a:solidFill>
                  <a:srgbClr val="FF0000"/>
                </a:solidFill>
              </a:rPr>
              <a:t>（铝）</a:t>
            </a:r>
            <a:r>
              <a:rPr lang="zh-CN" altLang="en-US" b="1" dirty="0"/>
              <a:t>、</a:t>
            </a:r>
            <a:r>
              <a:rPr lang="en-US" altLang="zh-CN" b="1" dirty="0">
                <a:solidFill>
                  <a:srgbClr val="FF0000"/>
                </a:solidFill>
              </a:rPr>
              <a:t>Y</a:t>
            </a:r>
            <a:r>
              <a:rPr lang="zh-CN" altLang="en-US" b="1" dirty="0">
                <a:solidFill>
                  <a:srgbClr val="FF0000"/>
                </a:solidFill>
              </a:rPr>
              <a:t>（</a:t>
            </a:r>
            <a:r>
              <a:rPr lang="zh-CN" altLang="en-US" dirty="0">
                <a:solidFill>
                  <a:srgbClr val="FF0000"/>
                </a:solidFill>
              </a:rPr>
              <a:t>钇</a:t>
            </a:r>
            <a:r>
              <a:rPr lang="zh-CN" altLang="en-US" b="1" dirty="0">
                <a:solidFill>
                  <a:srgbClr val="FF0000"/>
                </a:solidFill>
              </a:rPr>
              <a:t>）元素的质量分数</a:t>
            </a:r>
            <a:r>
              <a:rPr lang="zh-CN" altLang="en-US" b="1" dirty="0"/>
              <a:t>、</a:t>
            </a:r>
            <a:r>
              <a:rPr lang="zh-CN" altLang="en-US" b="1" dirty="0">
                <a:solidFill>
                  <a:srgbClr val="FF0000"/>
                </a:solidFill>
              </a:rPr>
              <a:t>二阶段时效处理温度、二阶段时效处理时间</a:t>
            </a:r>
            <a:r>
              <a:rPr lang="zh-CN" altLang="en-US" b="1" dirty="0"/>
              <a:t>四个属性被筛除。</a:t>
            </a:r>
          </a:p>
        </p:txBody>
      </p:sp>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0245867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 xmlns:a16="http://schemas.microsoft.com/office/drawing/2014/main" val="20000"/>
                    </a:ext>
                  </a:extLst>
                </a:gridCol>
                <a:gridCol w="2304256">
                  <a:extLst>
                    <a:ext uri="{9D8B030D-6E8A-4147-A177-3AD203B41FA5}">
                      <a16:colId xmlns="" xmlns:a16="http://schemas.microsoft.com/office/drawing/2014/main" val="20001"/>
                    </a:ext>
                  </a:extLst>
                </a:gridCol>
                <a:gridCol w="4464496">
                  <a:extLst>
                    <a:ext uri="{9D8B030D-6E8A-4147-A177-3AD203B41FA5}">
                      <a16:colId xmlns="" xmlns:a16="http://schemas.microsoft.com/office/drawing/2014/main"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 xmlns:a16="http://schemas.microsoft.com/office/drawing/2014/main"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 xmlns:a16="http://schemas.microsoft.com/office/drawing/2014/main"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 xmlns:a16="http://schemas.microsoft.com/office/drawing/2014/main"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 xmlns:a16="http://schemas.microsoft.com/office/drawing/2014/main"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 xmlns:a16="http://schemas.microsoft.com/office/drawing/2014/main"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 xmlns:a16="http://schemas.microsoft.com/office/drawing/2014/main"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 xmlns:a16="http://schemas.microsoft.com/office/drawing/2014/main"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4464496">
                  <a:extLst>
                    <a:ext uri="{9D8B030D-6E8A-4147-A177-3AD203B41FA5}">
                      <a16:colId xmlns="" xmlns:a16="http://schemas.microsoft.com/office/drawing/2014/main" val="20002"/>
                    </a:ext>
                  </a:extLst>
                </a:gridCol>
              </a:tblGrid>
              <a:tr h="334868">
                <a:tc>
                  <a:txBody>
                    <a:bodyPr/>
                    <a:lstStyle/>
                    <a:p>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 xmlns:a16="http://schemas.microsoft.com/office/drawing/2014/main"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 xmlns:a16="http://schemas.microsoft.com/office/drawing/2014/main"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 xmlns:a16="http://schemas.microsoft.com/office/drawing/2014/main"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 xmlns:a16="http://schemas.microsoft.com/office/drawing/2014/main" val="10003"/>
                  </a:ext>
                </a:extLst>
              </a:tr>
              <a:tr h="290346">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 xmlns:a16="http://schemas.microsoft.com/office/drawing/2014/main" val="10008"/>
                  </a:ext>
                </a:extLst>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 xmlns:a16="http://schemas.microsoft.com/office/drawing/2014/main"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 xmlns:a16="http://schemas.microsoft.com/office/drawing/2014/main" val="10005"/>
                  </a:ext>
                </a:extLst>
              </a:tr>
              <a:tr h="295990">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 xmlns:a16="http://schemas.microsoft.com/office/drawing/2014/main"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 xmlns:a16="http://schemas.microsoft.com/office/drawing/2014/main" val="10007"/>
                  </a:ext>
                </a:extLst>
              </a:tr>
              <a:tr h="295990">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 xmlns:a16="http://schemas.microsoft.com/office/drawing/2014/main" val="10009"/>
                  </a:ext>
                </a:extLst>
              </a:tr>
              <a:tr h="295990">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400" dirty="0">
                <a:solidFill>
                  <a:srgbClr val="FF0000"/>
                </a:solidFill>
              </a:rPr>
              <a:t>平台首页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407" y="776852"/>
            <a:ext cx="6624736" cy="3726415"/>
          </a:xfrm>
          <a:prstGeom prst="rect">
            <a:avLst/>
          </a:prstGeom>
        </p:spPr>
      </p:pic>
      <p:pic>
        <p:nvPicPr>
          <p:cNvPr id="4" name="图片 3"/>
          <p:cNvPicPr>
            <a:picLocks noChangeAspect="1"/>
          </p:cNvPicPr>
          <p:nvPr/>
        </p:nvPicPr>
        <p:blipFill>
          <a:blip r:embed="rId3"/>
          <a:stretch>
            <a:fillRect/>
          </a:stretch>
        </p:blipFill>
        <p:spPr>
          <a:xfrm>
            <a:off x="559407" y="3114662"/>
            <a:ext cx="6654824" cy="3743338"/>
          </a:xfrm>
          <a:prstGeom prst="rect">
            <a:avLst/>
          </a:prstGeom>
        </p:spPr>
      </p:pic>
      <p:sp>
        <p:nvSpPr>
          <p:cNvPr id="6" name="文本框 5"/>
          <p:cNvSpPr txBox="1"/>
          <p:nvPr/>
        </p:nvSpPr>
        <p:spPr>
          <a:xfrm>
            <a:off x="3779912"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用户画像构建</a:t>
            </a:r>
          </a:p>
        </p:txBody>
      </p:sp>
      <p:sp>
        <p:nvSpPr>
          <p:cNvPr id="3" name="文本框 2"/>
          <p:cNvSpPr txBox="1"/>
          <p:nvPr/>
        </p:nvSpPr>
        <p:spPr>
          <a:xfrm>
            <a:off x="236936" y="908720"/>
            <a:ext cx="8805664" cy="892552"/>
          </a:xfrm>
          <a:prstGeom prst="rect">
            <a:avLst/>
          </a:prstGeom>
          <a:noFill/>
        </p:spPr>
        <p:txBody>
          <a:bodyPr wrap="square" rtlCol="0">
            <a:spAutoFit/>
          </a:bodyPr>
          <a:lstStyle/>
          <a:p>
            <a:r>
              <a:rPr lang="zh-CN" altLang="en-US" b="1" dirty="0">
                <a:solidFill>
                  <a:srgbClr val="FF0000"/>
                </a:solidFill>
              </a:rPr>
              <a:t>用户模型定义：</a:t>
            </a:r>
            <a:endParaRPr lang="en-US" altLang="zh-CN" b="1" dirty="0">
              <a:solidFill>
                <a:srgbClr val="FF0000"/>
              </a:solidFill>
            </a:endParaRPr>
          </a:p>
          <a:p>
            <a:r>
              <a:rPr lang="en-US" altLang="zh-CN" b="1" dirty="0">
                <a:solidFill>
                  <a:srgbClr val="FF0000"/>
                </a:solidFill>
              </a:rPr>
              <a:t>          </a:t>
            </a:r>
            <a:r>
              <a:rPr lang="en-US" altLang="zh-CN" dirty="0"/>
              <a:t>User_model = U{&lt;</a:t>
            </a:r>
            <a:r>
              <a:rPr lang="zh-CN" altLang="en-US" sz="1600" b="1" dirty="0">
                <a:solidFill>
                  <a:srgbClr val="FF0000"/>
                </a:solidFill>
              </a:rPr>
              <a:t>用户基本信息</a:t>
            </a:r>
            <a:r>
              <a:rPr lang="en-US" altLang="zh-CN" sz="1400" dirty="0"/>
              <a:t>(</a:t>
            </a:r>
            <a:r>
              <a:rPr lang="zh-CN" altLang="en-US" sz="1400" dirty="0"/>
              <a:t>姓名，职位，所在单位，联系方式</a:t>
            </a:r>
            <a:r>
              <a:rPr lang="en-US" altLang="zh-CN" sz="1400" dirty="0"/>
              <a:t>...)&gt;</a:t>
            </a:r>
            <a:r>
              <a:rPr lang="zh-CN" altLang="en-US" dirty="0"/>
              <a:t>，</a:t>
            </a:r>
            <a:r>
              <a:rPr lang="en-US" altLang="zh-CN" dirty="0"/>
              <a:t>&lt;</a:t>
            </a:r>
            <a:r>
              <a:rPr lang="zh-CN" altLang="en-US" sz="1600" b="1" dirty="0">
                <a:solidFill>
                  <a:srgbClr val="FF0000"/>
                </a:solidFill>
              </a:rPr>
              <a:t>用户行为偏好</a:t>
            </a:r>
            <a:r>
              <a:rPr lang="en-US" altLang="zh-CN" sz="1600" dirty="0"/>
              <a:t>(</a:t>
            </a:r>
            <a:r>
              <a:rPr lang="zh-CN" altLang="en-US" sz="1400" dirty="0"/>
              <a:t>时间偏好，作者偏好，文献偏好，机构偏好</a:t>
            </a:r>
            <a:r>
              <a:rPr lang="en-US" altLang="zh-CN" sz="1600" dirty="0"/>
              <a:t>)&gt;</a:t>
            </a:r>
            <a:r>
              <a:rPr lang="zh-CN" altLang="en-US" sz="1600" dirty="0"/>
              <a:t>，</a:t>
            </a:r>
            <a:r>
              <a:rPr lang="en-US" altLang="zh-CN" sz="1600" dirty="0"/>
              <a:t>&lt;</a:t>
            </a:r>
            <a:r>
              <a:rPr lang="zh-CN" altLang="en-US" sz="1600" b="1" dirty="0">
                <a:solidFill>
                  <a:srgbClr val="FF0000"/>
                </a:solidFill>
              </a:rPr>
              <a:t>用户等级</a:t>
            </a:r>
            <a:r>
              <a:rPr lang="en-US" altLang="zh-CN" sz="1400" dirty="0"/>
              <a:t>(</a:t>
            </a:r>
            <a:r>
              <a:rPr lang="zh-CN" altLang="en-US" sz="1400" dirty="0"/>
              <a:t>计算机等级、材料等级</a:t>
            </a:r>
            <a:r>
              <a:rPr lang="en-US" altLang="zh-CN" sz="1400" dirty="0"/>
              <a:t>)</a:t>
            </a:r>
            <a:r>
              <a:rPr lang="en-US" altLang="zh-CN" sz="1600" dirty="0"/>
              <a:t>&gt;</a:t>
            </a:r>
            <a:r>
              <a:rPr lang="zh-CN" altLang="en-US" sz="1600" dirty="0"/>
              <a:t>，</a:t>
            </a:r>
            <a:r>
              <a:rPr lang="en-US" altLang="zh-CN" sz="1600" dirty="0"/>
              <a:t>...}</a:t>
            </a:r>
            <a:endParaRPr lang="zh-CN" altLang="en-US" sz="1600"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a:t>用户模型信息</a:t>
            </a:r>
          </a:p>
        </p:txBody>
      </p:sp>
    </p:spTree>
    <p:extLst>
      <p:ext uri="{BB962C8B-B14F-4D97-AF65-F5344CB8AC3E}">
        <p14:creationId xmlns:p14="http://schemas.microsoft.com/office/powerpoint/2010/main" val="1638609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个性</a:t>
            </a:r>
            <a:r>
              <a:rPr lang="zh-CN" altLang="en-US" sz="2300" dirty="0" smtClean="0">
                <a:solidFill>
                  <a:srgbClr val="FF0000"/>
                </a:solidFill>
              </a:rPr>
              <a:t>化搜索功能展示</a:t>
            </a:r>
            <a:endParaRPr lang="zh-CN" altLang="en-US" sz="2300" dirty="0">
              <a:solidFill>
                <a:srgbClr val="FF0000"/>
              </a:solidFill>
            </a:endParaRP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smtClean="0">
                <a:solidFill>
                  <a:srgbClr val="FF0000"/>
                </a:solidFill>
              </a:rPr>
              <a:t>不同用户</a:t>
            </a:r>
            <a:endParaRPr lang="zh-CN" altLang="en-US" b="1" dirty="0">
              <a:solidFill>
                <a:srgbClr val="FF0000"/>
              </a:solidFill>
            </a:endParaRP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smtClean="0">
                <a:solidFill>
                  <a:srgbClr val="FF0000"/>
                </a:solidFill>
              </a:rPr>
              <a:t>搜索关键字</a:t>
            </a:r>
            <a:endParaRPr lang="zh-CN" altLang="en-US" b="1" dirty="0">
              <a:solidFill>
                <a:srgbClr val="FF0000"/>
              </a:solidFill>
            </a:endParaRP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2"/>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smtClean="0">
                <a:solidFill>
                  <a:srgbClr val="FF0000"/>
                </a:solidFill>
              </a:rPr>
              <a:t>结果列表</a:t>
            </a:r>
            <a:endParaRPr lang="zh-CN" altLang="en-US" b="1" dirty="0">
              <a:solidFill>
                <a:srgbClr val="FF0000"/>
              </a:solidFill>
            </a:endParaRP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smtClean="0">
                <a:solidFill>
                  <a:srgbClr val="FF0000"/>
                </a:solidFill>
              </a:rPr>
              <a:t>搜索关键字</a:t>
            </a:r>
            <a:r>
              <a:rPr lang="zh-CN" altLang="en-US" b="1" dirty="0">
                <a:solidFill>
                  <a:srgbClr val="FF0000"/>
                </a:solidFill>
              </a:rPr>
              <a:t>都</a:t>
            </a:r>
            <a:r>
              <a:rPr lang="zh-CN" altLang="en-US" b="1" dirty="0" smtClean="0">
                <a:solidFill>
                  <a:srgbClr val="FF0000"/>
                </a:solidFill>
              </a:rPr>
              <a:t>为</a:t>
            </a:r>
            <a:r>
              <a:rPr lang="en-US" altLang="zh-CN" b="1" dirty="0" smtClean="0">
                <a:solidFill>
                  <a:srgbClr val="FF0000"/>
                </a:solidFill>
              </a:rPr>
              <a:t>alloying</a:t>
            </a:r>
            <a:endParaRPr lang="zh-CN" altLang="en-US" b="1" dirty="0">
              <a:solidFill>
                <a:srgbClr val="FF0000"/>
              </a:solidFill>
            </a:endParaRPr>
          </a:p>
        </p:txBody>
      </p:sp>
      <p:pic>
        <p:nvPicPr>
          <p:cNvPr id="19" name="图片 18"/>
          <p:cNvPicPr>
            <a:picLocks noChangeAspect="1"/>
          </p:cNvPicPr>
          <p:nvPr/>
        </p:nvPicPr>
        <p:blipFill>
          <a:blip r:embed="rId3"/>
          <a:stretch>
            <a:fillRect/>
          </a:stretch>
        </p:blipFill>
        <p:spPr>
          <a:xfrm>
            <a:off x="507243" y="5517231"/>
            <a:ext cx="5393407" cy="1064693"/>
          </a:xfrm>
          <a:prstGeom prst="rect">
            <a:avLst/>
          </a:prstGeom>
        </p:spPr>
      </p:pic>
      <p:pic>
        <p:nvPicPr>
          <p:cNvPr id="20" name="图片 19"/>
          <p:cNvPicPr>
            <a:picLocks noChangeAspect="1"/>
          </p:cNvPicPr>
          <p:nvPr/>
        </p:nvPicPr>
        <p:blipFill>
          <a:blip r:embed="rId4"/>
          <a:stretch>
            <a:fillRect/>
          </a:stretch>
        </p:blipFill>
        <p:spPr>
          <a:xfrm>
            <a:off x="3073545" y="5482180"/>
            <a:ext cx="5915025" cy="1123949"/>
          </a:xfrm>
          <a:prstGeom prst="rect">
            <a:avLst/>
          </a:prstGeom>
        </p:spPr>
      </p:pic>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5"/>
          <a:stretch>
            <a:fillRect/>
          </a:stretch>
        </p:blipFill>
        <p:spPr>
          <a:xfrm>
            <a:off x="4654964" y="980640"/>
            <a:ext cx="4273997" cy="2198203"/>
          </a:xfrm>
          <a:prstGeom prst="rect">
            <a:avLst/>
          </a:prstGeom>
        </p:spPr>
      </p:pic>
      <p:pic>
        <p:nvPicPr>
          <p:cNvPr id="5" name="图片 4"/>
          <p:cNvPicPr>
            <a:picLocks noChangeAspect="1"/>
          </p:cNvPicPr>
          <p:nvPr/>
        </p:nvPicPr>
        <p:blipFill>
          <a:blip r:embed="rId6"/>
          <a:stretch>
            <a:fillRect/>
          </a:stretch>
        </p:blipFill>
        <p:spPr>
          <a:xfrm>
            <a:off x="251520" y="948064"/>
            <a:ext cx="4263676" cy="2192895"/>
          </a:xfrm>
          <a:prstGeom prst="rect">
            <a:avLst/>
          </a:prstGeom>
        </p:spPr>
      </p:pic>
    </p:spTree>
    <p:extLst>
      <p:ext uri="{BB962C8B-B14F-4D97-AF65-F5344CB8AC3E}">
        <p14:creationId xmlns:p14="http://schemas.microsoft.com/office/powerpoint/2010/main" val="29370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224203" y="1052736"/>
            <a:ext cx="8832981" cy="4968552"/>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544349" y="4499829"/>
            <a:ext cx="6192688" cy="1477328"/>
          </a:xfrm>
          <a:prstGeom prst="rect">
            <a:avLst/>
          </a:prstGeom>
          <a:noFill/>
        </p:spPr>
        <p:txBody>
          <a:bodyPr wrap="square" rtlCol="0">
            <a:spAutoFit/>
          </a:bodyPr>
          <a:lstStyle/>
          <a:p>
            <a:r>
              <a:rPr lang="zh-CN" altLang="en-US" dirty="0"/>
              <a:t>（</a:t>
            </a:r>
            <a:r>
              <a:rPr lang="en-US" altLang="zh-CN" dirty="0"/>
              <a:t>1</a:t>
            </a:r>
            <a:r>
              <a:rPr lang="zh-CN" altLang="en-US" dirty="0"/>
              <a:t>）能够上传</a:t>
            </a:r>
            <a:r>
              <a:rPr lang="zh-CN" altLang="en-US" dirty="0">
                <a:solidFill>
                  <a:srgbClr val="FF0000"/>
                </a:solidFill>
              </a:rPr>
              <a:t>多类型数据</a:t>
            </a:r>
            <a:r>
              <a:rPr lang="zh-CN" altLang="en-US" dirty="0"/>
              <a:t>，包括文献、表格数据、计算方法等</a:t>
            </a:r>
            <a:endParaRPr lang="en-US" altLang="zh-CN" dirty="0"/>
          </a:p>
          <a:p>
            <a:r>
              <a:rPr lang="zh-CN" altLang="en-US" dirty="0"/>
              <a:t>（</a:t>
            </a:r>
            <a:r>
              <a:rPr lang="en-US" altLang="zh-CN" dirty="0"/>
              <a:t>2</a:t>
            </a:r>
            <a:r>
              <a:rPr lang="zh-CN" altLang="en-US" dirty="0"/>
              <a:t>）上传的数据与数据之间存在</a:t>
            </a:r>
            <a:r>
              <a:rPr lang="zh-CN" altLang="en-US" dirty="0">
                <a:solidFill>
                  <a:srgbClr val="FF0000"/>
                </a:solidFill>
              </a:rPr>
              <a:t>关联关系</a:t>
            </a:r>
            <a:r>
              <a:rPr lang="zh-CN" altLang="en-US" dirty="0"/>
              <a:t>，数据能够</a:t>
            </a:r>
            <a:r>
              <a:rPr lang="zh-CN" altLang="en-US" dirty="0">
                <a:solidFill>
                  <a:srgbClr val="FF0000"/>
                </a:solidFill>
              </a:rPr>
              <a:t>溯源</a:t>
            </a:r>
            <a:r>
              <a:rPr lang="zh-CN" altLang="en-US" dirty="0"/>
              <a:t>。</a:t>
            </a:r>
            <a:endParaRPr lang="en-US" altLang="zh-CN" dirty="0"/>
          </a:p>
          <a:p>
            <a:r>
              <a:rPr lang="zh-CN" altLang="en-US" dirty="0"/>
              <a:t>（</a:t>
            </a:r>
            <a:r>
              <a:rPr lang="en-US" altLang="zh-CN" dirty="0"/>
              <a:t>3</a:t>
            </a:r>
            <a:r>
              <a:rPr lang="zh-CN" altLang="en-US" dirty="0"/>
              <a:t>）数据上传后能够对</a:t>
            </a:r>
            <a:r>
              <a:rPr lang="zh-CN" altLang="en-US" dirty="0">
                <a:solidFill>
                  <a:srgbClr val="FF0000"/>
                </a:solidFill>
              </a:rPr>
              <a:t>数据进行质量检查</a:t>
            </a:r>
            <a:r>
              <a:rPr lang="zh-CN" altLang="en-US" dirty="0"/>
              <a:t>并可以提醒用户进行修正。</a:t>
            </a:r>
          </a:p>
        </p:txBody>
      </p:sp>
      <p:sp>
        <p:nvSpPr>
          <p:cNvPr id="6" name="圆角矩形 5"/>
          <p:cNvSpPr/>
          <p:nvPr/>
        </p:nvSpPr>
        <p:spPr>
          <a:xfrm>
            <a:off x="1475656"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机器学习算</a:t>
            </a:r>
            <a:r>
              <a:rPr lang="zh-CN" altLang="en-US" sz="2300" dirty="0" smtClean="0">
                <a:solidFill>
                  <a:srgbClr val="FF0000"/>
                </a:solidFill>
              </a:rPr>
              <a:t>法（非自动化）</a:t>
            </a:r>
            <a:endParaRPr lang="zh-CN" altLang="en-US" sz="2300" dirty="0">
              <a:solidFill>
                <a:srgbClr val="FF0000"/>
              </a:solidFill>
            </a:endParaRP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42</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42</a:t>
            </a:fld>
            <a:endParaRPr lang="zh-CN" altLang="en-US" dirty="0"/>
          </a:p>
        </p:txBody>
      </p:sp>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en-US" altLang="zh-CN" sz="2000" dirty="0">
                <a:solidFill>
                  <a:srgbClr val="FF0000"/>
                </a:solidFill>
              </a:rPr>
              <a:t/>
            </a:r>
            <a:br>
              <a:rPr lang="en-US" altLang="zh-CN" sz="2000" dirty="0">
                <a:solidFill>
                  <a:srgbClr val="FF0000"/>
                </a:solidFill>
              </a:rPr>
            </a:b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43</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 xmlns:a16="http://schemas.microsoft.com/office/drawing/2014/main"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 xmlns:a16="http://schemas.microsoft.com/office/drawing/2014/main"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 xmlns:a16="http://schemas.microsoft.com/office/drawing/2014/main"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 xmlns:a16="http://schemas.microsoft.com/office/drawing/2014/main"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 xmlns:a16="http://schemas.microsoft.com/office/drawing/2014/main" id="{50CA9CA5-6FF2-4942-A2A9-B35ECBEFF403}"/>
              </a:ext>
            </a:extLst>
          </p:cNvPr>
          <p:cNvGrpSpPr/>
          <p:nvPr/>
        </p:nvGrpSpPr>
        <p:grpSpPr>
          <a:xfrm>
            <a:off x="178079" y="745435"/>
            <a:ext cx="8787842" cy="5724608"/>
            <a:chOff x="178079" y="745435"/>
            <a:chExt cx="8787842" cy="5724608"/>
          </a:xfrm>
        </p:grpSpPr>
        <p:grpSp>
          <p:nvGrpSpPr>
            <p:cNvPr id="44" name="组合 43">
              <a:extLst>
                <a:ext uri="{FF2B5EF4-FFF2-40B4-BE49-F238E27FC236}">
                  <a16:creationId xmlns="" xmlns:a16="http://schemas.microsoft.com/office/drawing/2014/main"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 xmlns:a16="http://schemas.microsoft.com/office/drawing/2014/main"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 xmlns:a16="http://schemas.microsoft.com/office/drawing/2014/main"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 xmlns:a16="http://schemas.microsoft.com/office/drawing/2014/main"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 xmlns:a16="http://schemas.microsoft.com/office/drawing/2014/main"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 xmlns:a16="http://schemas.microsoft.com/office/drawing/2014/main"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 xmlns:a16="http://schemas.microsoft.com/office/drawing/2014/main"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 xmlns:a16="http://schemas.microsoft.com/office/drawing/2014/main"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 xmlns:a16="http://schemas.microsoft.com/office/drawing/2014/main"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 xmlns:a16="http://schemas.microsoft.com/office/drawing/2014/main" val="174704882"/>
                    </a:ext>
                  </a:extLst>
                </a:gridCol>
                <a:gridCol w="759829">
                  <a:extLst>
                    <a:ext uri="{9D8B030D-6E8A-4147-A177-3AD203B41FA5}">
                      <a16:colId xmlns="" xmlns:a16="http://schemas.microsoft.com/office/drawing/2014/main" val="2945508070"/>
                    </a:ext>
                  </a:extLst>
                </a:gridCol>
                <a:gridCol w="759829">
                  <a:extLst>
                    <a:ext uri="{9D8B030D-6E8A-4147-A177-3AD203B41FA5}">
                      <a16:colId xmlns="" xmlns:a16="http://schemas.microsoft.com/office/drawing/2014/main" val="2795111710"/>
                    </a:ext>
                  </a:extLst>
                </a:gridCol>
                <a:gridCol w="759829">
                  <a:extLst>
                    <a:ext uri="{9D8B030D-6E8A-4147-A177-3AD203B41FA5}">
                      <a16:colId xmlns="" xmlns:a16="http://schemas.microsoft.com/office/drawing/2014/main" val="2443541619"/>
                    </a:ext>
                  </a:extLst>
                </a:gridCol>
                <a:gridCol w="759829">
                  <a:extLst>
                    <a:ext uri="{9D8B030D-6E8A-4147-A177-3AD203B41FA5}">
                      <a16:colId xmlns=""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792457489"/>
                  </a:ext>
                </a:extLst>
              </a:tr>
            </a:tbl>
          </a:graphicData>
        </a:graphic>
      </p:graphicFrame>
      <p:graphicFrame>
        <p:nvGraphicFramePr>
          <p:cNvPr id="13" name="表格 12">
            <a:extLst>
              <a:ext uri="{FF2B5EF4-FFF2-40B4-BE49-F238E27FC236}">
                <a16:creationId xmlns="" xmlns:a16="http://schemas.microsoft.com/office/drawing/2014/main"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 xmlns:a16="http://schemas.microsoft.com/office/drawing/2014/main" val="2163569792"/>
                    </a:ext>
                  </a:extLst>
                </a:gridCol>
                <a:gridCol w="796443">
                  <a:extLst>
                    <a:ext uri="{9D8B030D-6E8A-4147-A177-3AD203B41FA5}">
                      <a16:colId xmlns="" xmlns:a16="http://schemas.microsoft.com/office/drawing/2014/main" val="3690071029"/>
                    </a:ext>
                  </a:extLst>
                </a:gridCol>
                <a:gridCol w="962368">
                  <a:extLst>
                    <a:ext uri="{9D8B030D-6E8A-4147-A177-3AD203B41FA5}">
                      <a16:colId xmlns="" xmlns:a16="http://schemas.microsoft.com/office/drawing/2014/main" val="2699605780"/>
                    </a:ext>
                  </a:extLst>
                </a:gridCol>
                <a:gridCol w="862813">
                  <a:extLst>
                    <a:ext uri="{9D8B030D-6E8A-4147-A177-3AD203B41FA5}">
                      <a16:colId xmlns=""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 xmlns:a16="http://schemas.microsoft.com/office/drawing/2014/main" val="1405925321"/>
                  </a:ext>
                </a:extLst>
              </a:tr>
            </a:tbl>
          </a:graphicData>
        </a:graphic>
      </p:graphicFrame>
      <p:sp>
        <p:nvSpPr>
          <p:cNvPr id="18" name="矩形 17">
            <a:extLst>
              <a:ext uri="{FF2B5EF4-FFF2-40B4-BE49-F238E27FC236}">
                <a16:creationId xmlns=""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421822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25248" y="3521219"/>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smtClean="0">
                  <a:solidFill>
                    <a:srgbClr val="FF0000"/>
                  </a:solidFill>
                </a:rPr>
                <a:t>Nosql</a:t>
              </a:r>
              <a:r>
                <a:rPr lang="zh-CN" altLang="en-US" sz="1400" b="1" dirty="0" smtClean="0">
                  <a:solidFill>
                    <a:srgbClr val="FF0000"/>
                  </a:solidFill>
                </a:rPr>
                <a:t>数据库</a:t>
              </a:r>
              <a:endParaRPr lang="zh-CN" altLang="en-US" sz="1400" b="1" dirty="0">
                <a:solidFill>
                  <a:srgbClr val="FF0000"/>
                </a:solidFill>
              </a:endParaRP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smtClean="0">
                  <a:solidFill>
                    <a:srgbClr val="FF0000"/>
                  </a:solidFill>
                </a:rPr>
                <a:t>Sql</a:t>
              </a:r>
              <a:r>
                <a:rPr lang="zh-CN" altLang="en-US" sz="1400" b="1" dirty="0" smtClean="0">
                  <a:solidFill>
                    <a:srgbClr val="FF0000"/>
                  </a:solidFill>
                </a:rPr>
                <a:t>数据库</a:t>
              </a:r>
              <a:endParaRPr lang="zh-CN" altLang="en-US" sz="1400" b="1" dirty="0">
                <a:solidFill>
                  <a:srgbClr val="FF0000"/>
                </a:solidFill>
              </a:endParaRP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smtClean="0">
                <a:solidFill>
                  <a:srgbClr val="FF0000"/>
                </a:solidFill>
              </a:rPr>
              <a:t>数据存储</a:t>
            </a:r>
            <a:endParaRPr lang="zh-CN" altLang="en-US" b="1" dirty="0">
              <a:solidFill>
                <a:srgbClr val="FF0000"/>
              </a:solidFill>
            </a:endParaRPr>
          </a:p>
        </p:txBody>
      </p:sp>
      <p:pic>
        <p:nvPicPr>
          <p:cNvPr id="10" name="图片 9"/>
          <p:cNvPicPr>
            <a:picLocks noChangeAspect="1"/>
          </p:cNvPicPr>
          <p:nvPr/>
        </p:nvPicPr>
        <p:blipFill>
          <a:blip r:embed="rId10"/>
          <a:stretch>
            <a:fillRect/>
          </a:stretch>
        </p:blipFill>
        <p:spPr>
          <a:xfrm>
            <a:off x="4679104" y="823907"/>
            <a:ext cx="4381932" cy="2873348"/>
          </a:xfrm>
          <a:prstGeom prst="rect">
            <a:avLst/>
          </a:prstGeom>
        </p:spPr>
      </p:pic>
      <p:sp>
        <p:nvSpPr>
          <p:cNvPr id="24" name="椭圆 23"/>
          <p:cNvSpPr/>
          <p:nvPr/>
        </p:nvSpPr>
        <p:spPr>
          <a:xfrm>
            <a:off x="5435201" y="2687378"/>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87570" y="2687377"/>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1"/>
          <a:stretch>
            <a:fillRect/>
          </a:stretch>
        </p:blipFill>
        <p:spPr>
          <a:xfrm>
            <a:off x="7165996" y="2193321"/>
            <a:ext cx="635922" cy="635922"/>
          </a:xfrm>
          <a:prstGeom prst="rect">
            <a:avLst/>
          </a:prstGeom>
        </p:spPr>
      </p:pic>
      <p:sp>
        <p:nvSpPr>
          <p:cNvPr id="28" name="椭圆 27"/>
          <p:cNvSpPr/>
          <p:nvPr/>
        </p:nvSpPr>
        <p:spPr>
          <a:xfrm>
            <a:off x="7539589" y="1624808"/>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87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randombar(horizontal)">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2197819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24689</TotalTime>
  <Words>11933</Words>
  <Application>Microsoft Office PowerPoint</Application>
  <PresentationFormat>全屏显示(4:3)</PresentationFormat>
  <Paragraphs>1930</Paragraphs>
  <Slides>48</Slides>
  <Notes>22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48</vt:i4>
      </vt:variant>
    </vt:vector>
  </HeadingPairs>
  <TitlesOfParts>
    <vt:vector size="64" baseType="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    ---新属性的来源</vt:lpstr>
      <vt:lpstr>新属性计算    ---新属性的构造过程</vt:lpstr>
      <vt:lpstr>新属性计算    ---基于新属性的蠕变预测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工作进展总览</vt:lpstr>
      <vt:lpstr>平台总体架构</vt:lpstr>
      <vt:lpstr>平台的开发环境和运行环境</vt:lpstr>
      <vt:lpstr>平台展示—— 平台首页</vt:lpstr>
      <vt:lpstr>平台展示—— 首页数据搜索界面展示</vt:lpstr>
      <vt:lpstr>平台展示—— 用户画像构建</vt:lpstr>
      <vt:lpstr>平台展示—— 个性化搜索功能展示</vt:lpstr>
      <vt:lpstr>平台展示—— 数据上传与存储</vt:lpstr>
      <vt:lpstr>平台展示—— 基于主动学习的多层级交互式特征分析界面 </vt:lpstr>
      <vt:lpstr>平台展示—— 特征筛结果展示</vt:lpstr>
      <vt:lpstr>平台展示—— 机器学习算法（非自动化）</vt:lpstr>
      <vt:lpstr>机器学习算法—— 半自动化（模板）流水线</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2296</cp:revision>
  <dcterms:created xsi:type="dcterms:W3CDTF">2014-12-26T05:35:01Z</dcterms:created>
  <dcterms:modified xsi:type="dcterms:W3CDTF">2018-06-18T16:16:57Z</dcterms:modified>
</cp:coreProperties>
</file>